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319F0-19B2-45ED-9BDB-7AD00F24797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737C-2E7C-498E-8F25-C832C3BB6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3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E6AE1-0E85-479E-AC19-AE194B165B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0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7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1793" y="370459"/>
            <a:ext cx="111129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sng">
                <a:solidFill>
                  <a:srgbClr val="9B2C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spcBef>
                <a:spcPts val="10"/>
              </a:spcBef>
            </a:pPr>
            <a:endParaRPr lang="en-US" spc="-20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3311C-D3A1-4786-A6AF-88A14B905D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lang="en-US" spc="-25" smtClean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‹#›</a:t>
            </a:fld>
            <a:endParaRPr lang="en-US"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11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9B2C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spcBef>
                <a:spcPts val="10"/>
              </a:spcBef>
            </a:pPr>
            <a:endParaRPr lang="en-US" spc="-20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CBD5A-B35F-4AD8-B298-59852EC808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lang="en-US" spc="-25" smtClean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‹#›</a:t>
            </a:fld>
            <a:endParaRPr lang="en-US"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90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9B2C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spcBef>
                <a:spcPts val="10"/>
              </a:spcBef>
            </a:pPr>
            <a:endParaRPr lang="en-US" spc="-20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132B9-F431-4354-A25E-1F136158DE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lang="en-US" spc="-25" smtClean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‹#›</a:t>
            </a:fld>
            <a:endParaRPr lang="en-US"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56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668" y="69850"/>
            <a:ext cx="12018433" cy="6692900"/>
          </a:xfrm>
          <a:custGeom>
            <a:avLst/>
            <a:gdLst/>
            <a:ahLst/>
            <a:cxnLst/>
            <a:rect l="l" t="t" r="r" b="b"/>
            <a:pathLst>
              <a:path w="9013825" h="6692900">
                <a:moveTo>
                  <a:pt x="0" y="329946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1" y="190840"/>
                </a:lnTo>
                <a:lnTo>
                  <a:pt x="53148" y="150277"/>
                </a:lnTo>
                <a:lnTo>
                  <a:pt x="80918" y="113468"/>
                </a:lnTo>
                <a:lnTo>
                  <a:pt x="113460" y="80923"/>
                </a:lnTo>
                <a:lnTo>
                  <a:pt x="150264" y="53151"/>
                </a:lnTo>
                <a:lnTo>
                  <a:pt x="190820" y="30662"/>
                </a:lnTo>
                <a:lnTo>
                  <a:pt x="234617" y="13967"/>
                </a:lnTo>
                <a:lnTo>
                  <a:pt x="281146" y="3576"/>
                </a:lnTo>
                <a:lnTo>
                  <a:pt x="329895" y="0"/>
                </a:lnTo>
                <a:lnTo>
                  <a:pt x="8683879" y="0"/>
                </a:lnTo>
                <a:lnTo>
                  <a:pt x="8732640" y="3576"/>
                </a:lnTo>
                <a:lnTo>
                  <a:pt x="8779179" y="13967"/>
                </a:lnTo>
                <a:lnTo>
                  <a:pt x="8822984" y="30662"/>
                </a:lnTo>
                <a:lnTo>
                  <a:pt x="8863547" y="53151"/>
                </a:lnTo>
                <a:lnTo>
                  <a:pt x="8900356" y="80923"/>
                </a:lnTo>
                <a:lnTo>
                  <a:pt x="8932901" y="113468"/>
                </a:lnTo>
                <a:lnTo>
                  <a:pt x="8960673" y="150277"/>
                </a:lnTo>
                <a:lnTo>
                  <a:pt x="8983162" y="190840"/>
                </a:lnTo>
                <a:lnTo>
                  <a:pt x="8999857" y="234645"/>
                </a:lnTo>
                <a:lnTo>
                  <a:pt x="9010248" y="281184"/>
                </a:lnTo>
                <a:lnTo>
                  <a:pt x="9013825" y="329946"/>
                </a:lnTo>
                <a:lnTo>
                  <a:pt x="9013825" y="6363004"/>
                </a:lnTo>
                <a:lnTo>
                  <a:pt x="9010248" y="6411753"/>
                </a:lnTo>
                <a:lnTo>
                  <a:pt x="8999857" y="6458282"/>
                </a:lnTo>
                <a:lnTo>
                  <a:pt x="8983162" y="6502079"/>
                </a:lnTo>
                <a:lnTo>
                  <a:pt x="8960673" y="6542635"/>
                </a:lnTo>
                <a:lnTo>
                  <a:pt x="8932901" y="6579439"/>
                </a:lnTo>
                <a:lnTo>
                  <a:pt x="8900356" y="6611981"/>
                </a:lnTo>
                <a:lnTo>
                  <a:pt x="8863547" y="6639751"/>
                </a:lnTo>
                <a:lnTo>
                  <a:pt x="8822984" y="6662238"/>
                </a:lnTo>
                <a:lnTo>
                  <a:pt x="8779179" y="6678932"/>
                </a:lnTo>
                <a:lnTo>
                  <a:pt x="8732640" y="6689323"/>
                </a:lnTo>
                <a:lnTo>
                  <a:pt x="8683879" y="6692900"/>
                </a:lnTo>
                <a:lnTo>
                  <a:pt x="329895" y="6692900"/>
                </a:lnTo>
                <a:lnTo>
                  <a:pt x="281146" y="6689323"/>
                </a:lnTo>
                <a:lnTo>
                  <a:pt x="234617" y="6678932"/>
                </a:lnTo>
                <a:lnTo>
                  <a:pt x="190820" y="6662238"/>
                </a:lnTo>
                <a:lnTo>
                  <a:pt x="150264" y="6639751"/>
                </a:lnTo>
                <a:lnTo>
                  <a:pt x="113460" y="6611981"/>
                </a:lnTo>
                <a:lnTo>
                  <a:pt x="80918" y="6579439"/>
                </a:lnTo>
                <a:lnTo>
                  <a:pt x="53148" y="6542635"/>
                </a:lnTo>
                <a:lnTo>
                  <a:pt x="30661" y="6502079"/>
                </a:lnTo>
                <a:lnTo>
                  <a:pt x="13967" y="6458282"/>
                </a:lnTo>
                <a:lnTo>
                  <a:pt x="3576" y="6411753"/>
                </a:lnTo>
                <a:lnTo>
                  <a:pt x="0" y="6363004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94733" y="62103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" y="886967"/>
            <a:ext cx="11058144" cy="10515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609600" y="914400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8229600" h="1905">
                <a:moveTo>
                  <a:pt x="0" y="0"/>
                </a:moveTo>
                <a:lnTo>
                  <a:pt x="8229600" y="1650"/>
                </a:lnTo>
              </a:path>
            </a:pathLst>
          </a:custGeom>
          <a:ln w="38100">
            <a:solidFill>
              <a:srgbClr val="D24717"/>
            </a:solidFill>
          </a:ln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596901" y="6567487"/>
            <a:ext cx="11087100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9B2C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spcBef>
                <a:spcPts val="10"/>
              </a:spcBef>
            </a:pPr>
            <a:endParaRPr lang="en-US" spc="-20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93C29-4C5A-4452-A758-0A602C8585D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lang="en-US" spc="-25" smtClean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‹#›</a:t>
            </a:fld>
            <a:endParaRPr lang="en-US"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668" y="69850"/>
            <a:ext cx="12018433" cy="6692900"/>
          </a:xfrm>
          <a:custGeom>
            <a:avLst/>
            <a:gdLst/>
            <a:ahLst/>
            <a:cxnLst/>
            <a:rect l="l" t="t" r="r" b="b"/>
            <a:pathLst>
              <a:path w="9013825" h="6692900">
                <a:moveTo>
                  <a:pt x="0" y="329946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1" y="190840"/>
                </a:lnTo>
                <a:lnTo>
                  <a:pt x="53148" y="150277"/>
                </a:lnTo>
                <a:lnTo>
                  <a:pt x="80918" y="113468"/>
                </a:lnTo>
                <a:lnTo>
                  <a:pt x="113460" y="80923"/>
                </a:lnTo>
                <a:lnTo>
                  <a:pt x="150264" y="53151"/>
                </a:lnTo>
                <a:lnTo>
                  <a:pt x="190820" y="30662"/>
                </a:lnTo>
                <a:lnTo>
                  <a:pt x="234617" y="13967"/>
                </a:lnTo>
                <a:lnTo>
                  <a:pt x="281146" y="3576"/>
                </a:lnTo>
                <a:lnTo>
                  <a:pt x="329895" y="0"/>
                </a:lnTo>
                <a:lnTo>
                  <a:pt x="8683879" y="0"/>
                </a:lnTo>
                <a:lnTo>
                  <a:pt x="8732640" y="3576"/>
                </a:lnTo>
                <a:lnTo>
                  <a:pt x="8779179" y="13967"/>
                </a:lnTo>
                <a:lnTo>
                  <a:pt x="8822984" y="30662"/>
                </a:lnTo>
                <a:lnTo>
                  <a:pt x="8863547" y="53151"/>
                </a:lnTo>
                <a:lnTo>
                  <a:pt x="8900356" y="80923"/>
                </a:lnTo>
                <a:lnTo>
                  <a:pt x="8932901" y="113468"/>
                </a:lnTo>
                <a:lnTo>
                  <a:pt x="8960673" y="150277"/>
                </a:lnTo>
                <a:lnTo>
                  <a:pt x="8983162" y="190840"/>
                </a:lnTo>
                <a:lnTo>
                  <a:pt x="8999857" y="234645"/>
                </a:lnTo>
                <a:lnTo>
                  <a:pt x="9010248" y="281184"/>
                </a:lnTo>
                <a:lnTo>
                  <a:pt x="9013825" y="329946"/>
                </a:lnTo>
                <a:lnTo>
                  <a:pt x="9013825" y="6363004"/>
                </a:lnTo>
                <a:lnTo>
                  <a:pt x="9010248" y="6411753"/>
                </a:lnTo>
                <a:lnTo>
                  <a:pt x="8999857" y="6458282"/>
                </a:lnTo>
                <a:lnTo>
                  <a:pt x="8983162" y="6502079"/>
                </a:lnTo>
                <a:lnTo>
                  <a:pt x="8960673" y="6542635"/>
                </a:lnTo>
                <a:lnTo>
                  <a:pt x="8932901" y="6579439"/>
                </a:lnTo>
                <a:lnTo>
                  <a:pt x="8900356" y="6611981"/>
                </a:lnTo>
                <a:lnTo>
                  <a:pt x="8863547" y="6639751"/>
                </a:lnTo>
                <a:lnTo>
                  <a:pt x="8822984" y="6662238"/>
                </a:lnTo>
                <a:lnTo>
                  <a:pt x="8779179" y="6678932"/>
                </a:lnTo>
                <a:lnTo>
                  <a:pt x="8732640" y="6689323"/>
                </a:lnTo>
                <a:lnTo>
                  <a:pt x="8683879" y="6692900"/>
                </a:lnTo>
                <a:lnTo>
                  <a:pt x="329895" y="6692900"/>
                </a:lnTo>
                <a:lnTo>
                  <a:pt x="281146" y="6689323"/>
                </a:lnTo>
                <a:lnTo>
                  <a:pt x="234617" y="6678932"/>
                </a:lnTo>
                <a:lnTo>
                  <a:pt x="190820" y="6662238"/>
                </a:lnTo>
                <a:lnTo>
                  <a:pt x="150264" y="6639751"/>
                </a:lnTo>
                <a:lnTo>
                  <a:pt x="113460" y="6611981"/>
                </a:lnTo>
                <a:lnTo>
                  <a:pt x="80918" y="6579439"/>
                </a:lnTo>
                <a:lnTo>
                  <a:pt x="53148" y="6542635"/>
                </a:lnTo>
                <a:lnTo>
                  <a:pt x="30661" y="6502079"/>
                </a:lnTo>
                <a:lnTo>
                  <a:pt x="13967" y="6458282"/>
                </a:lnTo>
                <a:lnTo>
                  <a:pt x="3576" y="6411753"/>
                </a:lnTo>
                <a:lnTo>
                  <a:pt x="0" y="6363004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94733" y="62103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" y="886967"/>
            <a:ext cx="11058144" cy="10515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96901" y="6567487"/>
            <a:ext cx="11087100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spcBef>
                <a:spcPts val="10"/>
              </a:spcBef>
            </a:pPr>
            <a:endParaRPr lang="en-US" spc="-20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44EEB-B55E-457B-A97F-75FBBDE0989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lang="en-US" spc="-25" smtClean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‹#›</a:t>
            </a:fld>
            <a:endParaRPr lang="en-US"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1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4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1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0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7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43D58-B654-45F4-B159-562176C5BE1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4EAF-8BB6-4469-A55D-938A7E3E5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4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668" y="69850"/>
            <a:ext cx="12018433" cy="6692900"/>
          </a:xfrm>
          <a:custGeom>
            <a:avLst/>
            <a:gdLst/>
            <a:ahLst/>
            <a:cxnLst/>
            <a:rect l="l" t="t" r="r" b="b"/>
            <a:pathLst>
              <a:path w="9013825" h="6692900">
                <a:moveTo>
                  <a:pt x="0" y="329946"/>
                </a:moveTo>
                <a:lnTo>
                  <a:pt x="3576" y="281184"/>
                </a:lnTo>
                <a:lnTo>
                  <a:pt x="13967" y="234645"/>
                </a:lnTo>
                <a:lnTo>
                  <a:pt x="30661" y="190840"/>
                </a:lnTo>
                <a:lnTo>
                  <a:pt x="53148" y="150277"/>
                </a:lnTo>
                <a:lnTo>
                  <a:pt x="80918" y="113468"/>
                </a:lnTo>
                <a:lnTo>
                  <a:pt x="113460" y="80923"/>
                </a:lnTo>
                <a:lnTo>
                  <a:pt x="150264" y="53151"/>
                </a:lnTo>
                <a:lnTo>
                  <a:pt x="190820" y="30662"/>
                </a:lnTo>
                <a:lnTo>
                  <a:pt x="234617" y="13967"/>
                </a:lnTo>
                <a:lnTo>
                  <a:pt x="281146" y="3576"/>
                </a:lnTo>
                <a:lnTo>
                  <a:pt x="329895" y="0"/>
                </a:lnTo>
                <a:lnTo>
                  <a:pt x="8683879" y="0"/>
                </a:lnTo>
                <a:lnTo>
                  <a:pt x="8732640" y="3576"/>
                </a:lnTo>
                <a:lnTo>
                  <a:pt x="8779179" y="13967"/>
                </a:lnTo>
                <a:lnTo>
                  <a:pt x="8822984" y="30662"/>
                </a:lnTo>
                <a:lnTo>
                  <a:pt x="8863547" y="53151"/>
                </a:lnTo>
                <a:lnTo>
                  <a:pt x="8900356" y="80923"/>
                </a:lnTo>
                <a:lnTo>
                  <a:pt x="8932901" y="113468"/>
                </a:lnTo>
                <a:lnTo>
                  <a:pt x="8960673" y="150277"/>
                </a:lnTo>
                <a:lnTo>
                  <a:pt x="8983162" y="190840"/>
                </a:lnTo>
                <a:lnTo>
                  <a:pt x="8999857" y="234645"/>
                </a:lnTo>
                <a:lnTo>
                  <a:pt x="9010248" y="281184"/>
                </a:lnTo>
                <a:lnTo>
                  <a:pt x="9013825" y="329946"/>
                </a:lnTo>
                <a:lnTo>
                  <a:pt x="9013825" y="6363004"/>
                </a:lnTo>
                <a:lnTo>
                  <a:pt x="9010248" y="6411753"/>
                </a:lnTo>
                <a:lnTo>
                  <a:pt x="8999857" y="6458282"/>
                </a:lnTo>
                <a:lnTo>
                  <a:pt x="8983162" y="6502079"/>
                </a:lnTo>
                <a:lnTo>
                  <a:pt x="8960673" y="6542635"/>
                </a:lnTo>
                <a:lnTo>
                  <a:pt x="8932901" y="6579439"/>
                </a:lnTo>
                <a:lnTo>
                  <a:pt x="8900356" y="6611981"/>
                </a:lnTo>
                <a:lnTo>
                  <a:pt x="8863547" y="6639751"/>
                </a:lnTo>
                <a:lnTo>
                  <a:pt x="8822984" y="6662238"/>
                </a:lnTo>
                <a:lnTo>
                  <a:pt x="8779179" y="6678932"/>
                </a:lnTo>
                <a:lnTo>
                  <a:pt x="8732640" y="6689323"/>
                </a:lnTo>
                <a:lnTo>
                  <a:pt x="8683879" y="6692900"/>
                </a:lnTo>
                <a:lnTo>
                  <a:pt x="329895" y="6692900"/>
                </a:lnTo>
                <a:lnTo>
                  <a:pt x="281146" y="6689323"/>
                </a:lnTo>
                <a:lnTo>
                  <a:pt x="234617" y="6678932"/>
                </a:lnTo>
                <a:lnTo>
                  <a:pt x="190820" y="6662238"/>
                </a:lnTo>
                <a:lnTo>
                  <a:pt x="150264" y="6639751"/>
                </a:lnTo>
                <a:lnTo>
                  <a:pt x="113460" y="6611981"/>
                </a:lnTo>
                <a:lnTo>
                  <a:pt x="80918" y="6579439"/>
                </a:lnTo>
                <a:lnTo>
                  <a:pt x="53148" y="6542635"/>
                </a:lnTo>
                <a:lnTo>
                  <a:pt x="30661" y="6502079"/>
                </a:lnTo>
                <a:lnTo>
                  <a:pt x="13967" y="6458282"/>
                </a:lnTo>
                <a:lnTo>
                  <a:pt x="3576" y="6411753"/>
                </a:lnTo>
                <a:lnTo>
                  <a:pt x="0" y="6363004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94733" y="62103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sz="1800" kern="0">
              <a:solidFill>
                <a:sysClr val="windowText" lastClr="000000"/>
              </a:solidFill>
            </a:endParaRPr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6927" y="886967"/>
            <a:ext cx="11058144" cy="1051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1793" y="370459"/>
            <a:ext cx="111129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sng">
                <a:solidFill>
                  <a:srgbClr val="9B2C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4999" y="2854207"/>
            <a:ext cx="99542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52557" y="6600175"/>
            <a:ext cx="1658619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spcBef>
                <a:spcPts val="10"/>
              </a:spcBef>
            </a:pPr>
            <a:endParaRPr lang="en-US" kern="0" spc="-20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2B9B1-7C73-4952-8A58-23A6ADFE2D53}" type="datetime1">
              <a:rPr lang="en-US" kern="0" smtClean="0">
                <a:solidFill>
                  <a:prstClr val="black">
                    <a:tint val="75000"/>
                  </a:prstClr>
                </a:solidFill>
              </a:rPr>
              <a:pPr/>
              <a:t>9/8/2025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06833" y="6334103"/>
            <a:ext cx="400473" cy="218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1664"/>
              </a:lnSpc>
            </a:pPr>
            <a:fld id="{81D60167-4931-47E6-BA6A-407CBD079E47}" type="slidenum">
              <a:rPr lang="en-US" kern="0" spc="-25" smtClean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‹#›</a:t>
            </a:fld>
            <a:endParaRPr lang="en-US" kern="0"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6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thayphet.ne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yphet.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yphet.net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675"/>
            <a:ext cx="12192000" cy="6697980"/>
            <a:chOff x="61912" y="66675"/>
            <a:chExt cx="9022080" cy="669798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87" y="69850"/>
              <a:ext cx="9013888" cy="66913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087" y="69850"/>
              <a:ext cx="9014460" cy="6691630"/>
            </a:xfrm>
            <a:custGeom>
              <a:avLst/>
              <a:gdLst/>
              <a:ahLst/>
              <a:cxnLst/>
              <a:rect l="l" t="t" r="r" b="b"/>
              <a:pathLst>
                <a:path w="9014460" h="6691630">
                  <a:moveTo>
                    <a:pt x="0" y="329819"/>
                  </a:moveTo>
                  <a:lnTo>
                    <a:pt x="3576" y="281088"/>
                  </a:lnTo>
                  <a:lnTo>
                    <a:pt x="13964" y="234576"/>
                  </a:lnTo>
                  <a:lnTo>
                    <a:pt x="30653" y="190791"/>
                  </a:lnTo>
                  <a:lnTo>
                    <a:pt x="53135" y="150245"/>
                  </a:lnTo>
                  <a:lnTo>
                    <a:pt x="80898" y="113448"/>
                  </a:lnTo>
                  <a:lnTo>
                    <a:pt x="113432" y="80911"/>
                  </a:lnTo>
                  <a:lnTo>
                    <a:pt x="150228" y="53144"/>
                  </a:lnTo>
                  <a:lnTo>
                    <a:pt x="190774" y="30660"/>
                  </a:lnTo>
                  <a:lnTo>
                    <a:pt x="234562" y="13967"/>
                  </a:lnTo>
                  <a:lnTo>
                    <a:pt x="281080" y="3576"/>
                  </a:lnTo>
                  <a:lnTo>
                    <a:pt x="329819" y="0"/>
                  </a:lnTo>
                  <a:lnTo>
                    <a:pt x="8684069" y="0"/>
                  </a:lnTo>
                  <a:lnTo>
                    <a:pt x="8732799" y="3576"/>
                  </a:lnTo>
                  <a:lnTo>
                    <a:pt x="8779312" y="13967"/>
                  </a:lnTo>
                  <a:lnTo>
                    <a:pt x="8823097" y="30660"/>
                  </a:lnTo>
                  <a:lnTo>
                    <a:pt x="8863643" y="53144"/>
                  </a:lnTo>
                  <a:lnTo>
                    <a:pt x="8900440" y="80911"/>
                  </a:lnTo>
                  <a:lnTo>
                    <a:pt x="8932977" y="113448"/>
                  </a:lnTo>
                  <a:lnTo>
                    <a:pt x="8960743" y="150245"/>
                  </a:lnTo>
                  <a:lnTo>
                    <a:pt x="8983228" y="190791"/>
                  </a:lnTo>
                  <a:lnTo>
                    <a:pt x="8999921" y="234576"/>
                  </a:lnTo>
                  <a:lnTo>
                    <a:pt x="9010311" y="281088"/>
                  </a:lnTo>
                  <a:lnTo>
                    <a:pt x="9013888" y="329819"/>
                  </a:lnTo>
                  <a:lnTo>
                    <a:pt x="9013888" y="6361493"/>
                  </a:lnTo>
                  <a:lnTo>
                    <a:pt x="9010311" y="6410232"/>
                  </a:lnTo>
                  <a:lnTo>
                    <a:pt x="8999921" y="6456750"/>
                  </a:lnTo>
                  <a:lnTo>
                    <a:pt x="8983228" y="6500538"/>
                  </a:lnTo>
                  <a:lnTo>
                    <a:pt x="8960743" y="6541084"/>
                  </a:lnTo>
                  <a:lnTo>
                    <a:pt x="8932977" y="6577880"/>
                  </a:lnTo>
                  <a:lnTo>
                    <a:pt x="8900440" y="6610414"/>
                  </a:lnTo>
                  <a:lnTo>
                    <a:pt x="8863643" y="6638178"/>
                  </a:lnTo>
                  <a:lnTo>
                    <a:pt x="8823097" y="6660659"/>
                  </a:lnTo>
                  <a:lnTo>
                    <a:pt x="8779312" y="6677349"/>
                  </a:lnTo>
                  <a:lnTo>
                    <a:pt x="8732799" y="6687737"/>
                  </a:lnTo>
                  <a:lnTo>
                    <a:pt x="8684069" y="6691313"/>
                  </a:lnTo>
                  <a:lnTo>
                    <a:pt x="329819" y="6691313"/>
                  </a:lnTo>
                  <a:lnTo>
                    <a:pt x="281080" y="6687737"/>
                  </a:lnTo>
                  <a:lnTo>
                    <a:pt x="234562" y="6677349"/>
                  </a:lnTo>
                  <a:lnTo>
                    <a:pt x="190774" y="6660659"/>
                  </a:lnTo>
                  <a:lnTo>
                    <a:pt x="150228" y="6638178"/>
                  </a:lnTo>
                  <a:lnTo>
                    <a:pt x="113432" y="6610414"/>
                  </a:lnTo>
                  <a:lnTo>
                    <a:pt x="80898" y="6577880"/>
                  </a:lnTo>
                  <a:lnTo>
                    <a:pt x="53135" y="6541084"/>
                  </a:lnTo>
                  <a:lnTo>
                    <a:pt x="30653" y="6500538"/>
                  </a:lnTo>
                  <a:lnTo>
                    <a:pt x="13964" y="6456750"/>
                  </a:lnTo>
                  <a:lnTo>
                    <a:pt x="3576" y="6410232"/>
                  </a:lnTo>
                  <a:lnTo>
                    <a:pt x="0" y="6361493"/>
                  </a:lnTo>
                  <a:lnTo>
                    <a:pt x="0" y="3298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3500" y="1397000"/>
              <a:ext cx="9020175" cy="120650"/>
            </a:xfrm>
            <a:custGeom>
              <a:avLst/>
              <a:gdLst/>
              <a:ahLst/>
              <a:cxnLst/>
              <a:rect l="l" t="t" r="r" b="b"/>
              <a:pathLst>
                <a:path w="9020175" h="120650">
                  <a:moveTo>
                    <a:pt x="9020175" y="0"/>
                  </a:moveTo>
                  <a:lnTo>
                    <a:pt x="0" y="0"/>
                  </a:lnTo>
                  <a:lnTo>
                    <a:pt x="0" y="120650"/>
                  </a:lnTo>
                  <a:lnTo>
                    <a:pt x="9020175" y="120650"/>
                  </a:lnTo>
                  <a:lnTo>
                    <a:pt x="9020175" y="0"/>
                  </a:lnTo>
                  <a:close/>
                </a:path>
              </a:pathLst>
            </a:custGeom>
            <a:solidFill>
              <a:srgbClr val="E6B0A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3500" y="2976626"/>
              <a:ext cx="9020175" cy="111125"/>
            </a:xfrm>
            <a:custGeom>
              <a:avLst/>
              <a:gdLst/>
              <a:ahLst/>
              <a:cxnLst/>
              <a:rect l="l" t="t" r="r" b="b"/>
              <a:pathLst>
                <a:path w="9020175" h="111125">
                  <a:moveTo>
                    <a:pt x="9020175" y="0"/>
                  </a:moveTo>
                  <a:lnTo>
                    <a:pt x="0" y="0"/>
                  </a:lnTo>
                  <a:lnTo>
                    <a:pt x="0" y="111125"/>
                  </a:lnTo>
                  <a:lnTo>
                    <a:pt x="9020175" y="111125"/>
                  </a:lnTo>
                  <a:lnTo>
                    <a:pt x="9020175" y="0"/>
                  </a:lnTo>
                  <a:close/>
                </a:path>
              </a:pathLst>
            </a:custGeom>
            <a:solidFill>
              <a:srgbClr val="918485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6050" y="6210300"/>
              <a:ext cx="8616950" cy="552450"/>
            </a:xfrm>
            <a:custGeom>
              <a:avLst/>
              <a:gdLst/>
              <a:ahLst/>
              <a:cxnLst/>
              <a:rect l="l" t="t" r="r" b="b"/>
              <a:pathLst>
                <a:path w="8616950" h="552450">
                  <a:moveTo>
                    <a:pt x="3043301" y="552450"/>
                  </a:moveTo>
                  <a:lnTo>
                    <a:pt x="3036938" y="501815"/>
                  </a:lnTo>
                  <a:lnTo>
                    <a:pt x="3019018" y="456311"/>
                  </a:lnTo>
                  <a:lnTo>
                    <a:pt x="2991205" y="417753"/>
                  </a:lnTo>
                  <a:lnTo>
                    <a:pt x="2955226" y="387959"/>
                  </a:lnTo>
                  <a:lnTo>
                    <a:pt x="2912757" y="368757"/>
                  </a:lnTo>
                  <a:lnTo>
                    <a:pt x="2865501" y="361950"/>
                  </a:lnTo>
                  <a:lnTo>
                    <a:pt x="479425" y="361950"/>
                  </a:lnTo>
                  <a:lnTo>
                    <a:pt x="432155" y="368757"/>
                  </a:lnTo>
                  <a:lnTo>
                    <a:pt x="393573" y="386207"/>
                  </a:lnTo>
                  <a:lnTo>
                    <a:pt x="418147" y="356412"/>
                  </a:lnTo>
                  <a:lnTo>
                    <a:pt x="439229" y="317588"/>
                  </a:lnTo>
                  <a:lnTo>
                    <a:pt x="452551" y="274675"/>
                  </a:lnTo>
                  <a:lnTo>
                    <a:pt x="457200" y="228600"/>
                  </a:lnTo>
                  <a:lnTo>
                    <a:pt x="452551" y="182537"/>
                  </a:lnTo>
                  <a:lnTo>
                    <a:pt x="439229" y="139623"/>
                  </a:lnTo>
                  <a:lnTo>
                    <a:pt x="418147" y="100799"/>
                  </a:lnTo>
                  <a:lnTo>
                    <a:pt x="390232" y="66967"/>
                  </a:lnTo>
                  <a:lnTo>
                    <a:pt x="356400" y="39052"/>
                  </a:lnTo>
                  <a:lnTo>
                    <a:pt x="317576" y="17970"/>
                  </a:lnTo>
                  <a:lnTo>
                    <a:pt x="274662" y="4648"/>
                  </a:lnTo>
                  <a:lnTo>
                    <a:pt x="228600" y="0"/>
                  </a:lnTo>
                  <a:lnTo>
                    <a:pt x="182524" y="4648"/>
                  </a:lnTo>
                  <a:lnTo>
                    <a:pt x="139611" y="17970"/>
                  </a:lnTo>
                  <a:lnTo>
                    <a:pt x="100787" y="39052"/>
                  </a:lnTo>
                  <a:lnTo>
                    <a:pt x="66954" y="66967"/>
                  </a:lnTo>
                  <a:lnTo>
                    <a:pt x="39039" y="100799"/>
                  </a:lnTo>
                  <a:lnTo>
                    <a:pt x="17957" y="139623"/>
                  </a:lnTo>
                  <a:lnTo>
                    <a:pt x="4635" y="182537"/>
                  </a:lnTo>
                  <a:lnTo>
                    <a:pt x="0" y="228600"/>
                  </a:lnTo>
                  <a:lnTo>
                    <a:pt x="4635" y="274675"/>
                  </a:lnTo>
                  <a:lnTo>
                    <a:pt x="17957" y="317588"/>
                  </a:lnTo>
                  <a:lnTo>
                    <a:pt x="39039" y="356412"/>
                  </a:lnTo>
                  <a:lnTo>
                    <a:pt x="66954" y="390245"/>
                  </a:lnTo>
                  <a:lnTo>
                    <a:pt x="100787" y="418160"/>
                  </a:lnTo>
                  <a:lnTo>
                    <a:pt x="139611" y="439242"/>
                  </a:lnTo>
                  <a:lnTo>
                    <a:pt x="182524" y="452564"/>
                  </a:lnTo>
                  <a:lnTo>
                    <a:pt x="228600" y="457200"/>
                  </a:lnTo>
                  <a:lnTo>
                    <a:pt x="274662" y="452564"/>
                  </a:lnTo>
                  <a:lnTo>
                    <a:pt x="317576" y="439242"/>
                  </a:lnTo>
                  <a:lnTo>
                    <a:pt x="351472" y="420839"/>
                  </a:lnTo>
                  <a:lnTo>
                    <a:pt x="325894" y="456311"/>
                  </a:lnTo>
                  <a:lnTo>
                    <a:pt x="307975" y="501815"/>
                  </a:lnTo>
                  <a:lnTo>
                    <a:pt x="301625" y="552450"/>
                  </a:lnTo>
                  <a:lnTo>
                    <a:pt x="3043301" y="552450"/>
                  </a:lnTo>
                  <a:close/>
                </a:path>
                <a:path w="8616950" h="552450">
                  <a:moveTo>
                    <a:pt x="8616950" y="547700"/>
                  </a:moveTo>
                  <a:lnTo>
                    <a:pt x="8610587" y="497052"/>
                  </a:lnTo>
                  <a:lnTo>
                    <a:pt x="8592668" y="451548"/>
                  </a:lnTo>
                  <a:lnTo>
                    <a:pt x="8564855" y="412991"/>
                  </a:lnTo>
                  <a:lnTo>
                    <a:pt x="8528875" y="383209"/>
                  </a:lnTo>
                  <a:lnTo>
                    <a:pt x="8486407" y="363994"/>
                  </a:lnTo>
                  <a:lnTo>
                    <a:pt x="8439150" y="357187"/>
                  </a:lnTo>
                  <a:lnTo>
                    <a:pt x="6051550" y="357187"/>
                  </a:lnTo>
                  <a:lnTo>
                    <a:pt x="6004280" y="363994"/>
                  </a:lnTo>
                  <a:lnTo>
                    <a:pt x="5961812" y="383209"/>
                  </a:lnTo>
                  <a:lnTo>
                    <a:pt x="5925832" y="412991"/>
                  </a:lnTo>
                  <a:lnTo>
                    <a:pt x="5898019" y="451548"/>
                  </a:lnTo>
                  <a:lnTo>
                    <a:pt x="5880100" y="497052"/>
                  </a:lnTo>
                  <a:lnTo>
                    <a:pt x="5873750" y="547700"/>
                  </a:lnTo>
                  <a:lnTo>
                    <a:pt x="8616950" y="54770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7501" y="1517650"/>
            <a:ext cx="9020175" cy="1239442"/>
          </a:xfrm>
          <a:prstGeom prst="rect">
            <a:avLst/>
          </a:prstGeom>
          <a:solidFill>
            <a:srgbClr val="D24717"/>
          </a:solidFill>
        </p:spPr>
        <p:txBody>
          <a:bodyPr vert="horz" wrap="square" lIns="0" tIns="8255" rIns="0" bIns="0" rtlCol="0">
            <a:spAutoFit/>
          </a:bodyPr>
          <a:lstStyle/>
          <a:p>
            <a:pPr marL="2425065" marR="1931035" indent="-489584">
              <a:spcBef>
                <a:spcPts val="65"/>
              </a:spcBef>
            </a:pPr>
            <a:r>
              <a:rPr sz="4000" u="none" dirty="0">
                <a:solidFill>
                  <a:srgbClr val="FFFFFF"/>
                </a:solidFill>
              </a:rPr>
              <a:t>LẬP</a:t>
            </a:r>
            <a:r>
              <a:rPr sz="4000" u="none" spc="-110" dirty="0">
                <a:solidFill>
                  <a:srgbClr val="FFFFFF"/>
                </a:solidFill>
              </a:rPr>
              <a:t> </a:t>
            </a:r>
            <a:r>
              <a:rPr sz="4000" u="none" dirty="0">
                <a:solidFill>
                  <a:srgbClr val="FFFFFF"/>
                </a:solidFill>
              </a:rPr>
              <a:t>TRÌNH</a:t>
            </a:r>
            <a:r>
              <a:rPr sz="4000" u="none" spc="-85" dirty="0">
                <a:solidFill>
                  <a:srgbClr val="FFFFFF"/>
                </a:solidFill>
              </a:rPr>
              <a:t> </a:t>
            </a:r>
            <a:r>
              <a:rPr sz="4000" u="none" spc="-10" dirty="0">
                <a:solidFill>
                  <a:srgbClr val="FFFFFF"/>
                </a:solidFill>
              </a:rPr>
              <a:t>WEBSITE </a:t>
            </a:r>
            <a:r>
              <a:rPr sz="4000" u="none" spc="40" dirty="0">
                <a:solidFill>
                  <a:srgbClr val="FFFFFF"/>
                </a:solidFill>
              </a:rPr>
              <a:t>(</a:t>
            </a:r>
            <a:r>
              <a:rPr sz="4000" u="none" spc="-80">
                <a:solidFill>
                  <a:srgbClr val="FFFFFF"/>
                </a:solidFill>
              </a:rPr>
              <a:t>A</a:t>
            </a:r>
            <a:r>
              <a:rPr sz="4000" u="none" spc="40">
                <a:solidFill>
                  <a:srgbClr val="FFFFFF"/>
                </a:solidFill>
              </a:rPr>
              <a:t>S</a:t>
            </a:r>
            <a:r>
              <a:rPr sz="4000" u="none" spc="-475">
                <a:solidFill>
                  <a:srgbClr val="FFFFFF"/>
                </a:solidFill>
              </a:rPr>
              <a:t>P</a:t>
            </a:r>
            <a:r>
              <a:rPr sz="4000" u="none" spc="40">
                <a:solidFill>
                  <a:srgbClr val="FFFFFF"/>
                </a:solidFill>
              </a:rPr>
              <a:t>.NET</a:t>
            </a:r>
            <a:r>
              <a:rPr sz="4000" u="none" spc="-75">
                <a:solidFill>
                  <a:srgbClr val="FFFFFF"/>
                </a:solidFill>
              </a:rPr>
              <a:t> </a:t>
            </a:r>
            <a:r>
              <a:rPr sz="4000" u="none" smtClean="0">
                <a:solidFill>
                  <a:srgbClr val="FFFFFF"/>
                </a:solidFill>
              </a:rPr>
              <a:t>MVC</a:t>
            </a:r>
            <a:r>
              <a:rPr sz="4000" u="none" spc="-25" smtClean="0">
                <a:solidFill>
                  <a:srgbClr val="FFFFFF"/>
                </a:solidFill>
              </a:rPr>
              <a:t>)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1907845" y="3058796"/>
            <a:ext cx="8183245" cy="13683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10"/>
              </a:spcBef>
            </a:pPr>
            <a:r>
              <a:rPr sz="2400" b="1" kern="0" spc="-10">
                <a:solidFill>
                  <a:srgbClr val="FF0000"/>
                </a:solidFill>
                <a:latin typeface="Arial"/>
                <a:cs typeface="Arial"/>
              </a:rPr>
              <a:t>CH</a:t>
            </a:r>
            <a:r>
              <a:rPr lang="vi-VN" sz="2400" b="1" kern="0" spc="-10">
                <a:solidFill>
                  <a:srgbClr val="FF0000"/>
                </a:solidFill>
                <a:cs typeface="Arial"/>
              </a:rPr>
              <a:t>ƯƠ</a:t>
            </a:r>
            <a:r>
              <a:rPr sz="2400" b="1" kern="0" spc="-10">
                <a:solidFill>
                  <a:srgbClr val="FF0000"/>
                </a:solidFill>
                <a:latin typeface="Arial"/>
                <a:cs typeface="Arial"/>
              </a:rPr>
              <a:t>NG</a:t>
            </a:r>
            <a:r>
              <a:rPr sz="2400" b="1" kern="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FF0000"/>
                </a:solidFill>
                <a:latin typeface="Arial"/>
                <a:cs typeface="Arial"/>
              </a:rPr>
              <a:t>2: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905510" algn="ctr">
              <a:lnSpc>
                <a:spcPts val="4295"/>
              </a:lnSpc>
            </a:pPr>
            <a:r>
              <a:rPr sz="3600" b="1" kern="0" dirty="0">
                <a:solidFill>
                  <a:srgbClr val="FF0000"/>
                </a:solidFill>
                <a:latin typeface="Arial"/>
                <a:cs typeface="Arial"/>
              </a:rPr>
              <a:t>NGÔN</a:t>
            </a:r>
            <a:r>
              <a:rPr sz="3600" b="1" kern="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kern="0" dirty="0">
                <a:solidFill>
                  <a:srgbClr val="FF0000"/>
                </a:solidFill>
                <a:latin typeface="Arial"/>
                <a:cs typeface="Arial"/>
              </a:rPr>
              <a:t>NGỮ</a:t>
            </a:r>
            <a:r>
              <a:rPr sz="3600" b="1" kern="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kern="0" spc="-25" dirty="0">
                <a:solidFill>
                  <a:srgbClr val="FF0000"/>
                </a:solidFill>
                <a:latin typeface="Arial"/>
                <a:cs typeface="Arial"/>
              </a:rPr>
              <a:t>WEB</a:t>
            </a:r>
            <a:endParaRPr sz="3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895350">
              <a:spcBef>
                <a:spcPts val="45"/>
              </a:spcBef>
            </a:pPr>
            <a:r>
              <a:rPr sz="2800" b="1" kern="0" dirty="0">
                <a:solidFill>
                  <a:srgbClr val="FF0000"/>
                </a:solidFill>
                <a:latin typeface="Arial"/>
                <a:cs typeface="Arial"/>
              </a:rPr>
              <a:t>(HTML</a:t>
            </a:r>
            <a:r>
              <a:rPr sz="2800" b="1" kern="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kern="0" dirty="0">
                <a:solidFill>
                  <a:srgbClr val="FF0000"/>
                </a:solidFill>
                <a:latin typeface="Arial"/>
                <a:cs typeface="Arial"/>
              </a:rPr>
              <a:t>5,</a:t>
            </a:r>
            <a:r>
              <a:rPr sz="2800" b="1" kern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kern="0" dirty="0">
                <a:solidFill>
                  <a:srgbClr val="FF0000"/>
                </a:solidFill>
                <a:latin typeface="Arial"/>
                <a:cs typeface="Arial"/>
              </a:rPr>
              <a:t>CSS3,</a:t>
            </a:r>
            <a:r>
              <a:rPr sz="2800" b="1" kern="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kern="0" spc="-55" dirty="0">
                <a:solidFill>
                  <a:srgbClr val="FF0000"/>
                </a:solidFill>
                <a:latin typeface="Arial"/>
                <a:cs typeface="Arial"/>
              </a:rPr>
              <a:t>JQUERY,</a:t>
            </a:r>
            <a:r>
              <a:rPr sz="2800" b="1" kern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kern="0" spc="-10">
                <a:solidFill>
                  <a:srgbClr val="FF0000"/>
                </a:solidFill>
                <a:latin typeface="Arial"/>
                <a:cs typeface="Arial"/>
              </a:rPr>
              <a:t>BOOTSTRAP)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57400" y="781239"/>
            <a:ext cx="8140826" cy="5300472"/>
            <a:chOff x="367665" y="795527"/>
            <a:chExt cx="8140826" cy="5300472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0851" y="795527"/>
              <a:ext cx="3977640" cy="1325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75175" y="836676"/>
              <a:ext cx="3889375" cy="1905"/>
            </a:xfrm>
            <a:custGeom>
              <a:avLst/>
              <a:gdLst/>
              <a:ahLst/>
              <a:cxnLst/>
              <a:rect l="l" t="t" r="r" b="b"/>
              <a:pathLst>
                <a:path w="3889375" h="1905">
                  <a:moveTo>
                    <a:pt x="0" y="0"/>
                  </a:moveTo>
                  <a:lnTo>
                    <a:pt x="3889375" y="1524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665" y="4481575"/>
              <a:ext cx="3289935" cy="161442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15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0571" y="1440364"/>
            <a:ext cx="5562814" cy="48939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1.3.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FORM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304800"/>
            <a:ext cx="2286000" cy="533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10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83320" y="6595299"/>
            <a:ext cx="1357630" cy="15517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z="1000" kern="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http://www.thayphet.net</a:t>
            </a:r>
            <a:endParaRPr sz="10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2130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354" y="1468882"/>
              <a:ext cx="7551883" cy="46922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1224" y="1464119"/>
              <a:ext cx="7672070" cy="4712970"/>
            </a:xfrm>
            <a:custGeom>
              <a:avLst/>
              <a:gdLst/>
              <a:ahLst/>
              <a:cxnLst/>
              <a:rect l="l" t="t" r="r" b="b"/>
              <a:pathLst>
                <a:path w="7672070" h="4712970">
                  <a:moveTo>
                    <a:pt x="0" y="4712843"/>
                  </a:moveTo>
                  <a:lnTo>
                    <a:pt x="7671816" y="4712843"/>
                  </a:lnTo>
                  <a:lnTo>
                    <a:pt x="7671816" y="0"/>
                  </a:lnTo>
                  <a:lnTo>
                    <a:pt x="0" y="0"/>
                  </a:lnTo>
                  <a:lnTo>
                    <a:pt x="0" y="4712843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1.3.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FORM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304800"/>
            <a:ext cx="2286000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8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044" y="370459"/>
            <a:ext cx="332295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951989" algn="l"/>
              </a:tabLst>
            </a:pPr>
            <a:r>
              <a:rPr u="none" dirty="0">
                <a:solidFill>
                  <a:srgbClr val="4E160F"/>
                </a:solidFill>
              </a:rPr>
              <a:t>1.4.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BẢNG</a:t>
            </a:r>
            <a:r>
              <a:rPr u="none" dirty="0">
                <a:solidFill>
                  <a:srgbClr val="4E160F"/>
                </a:solidFill>
              </a:rPr>
              <a:t>	-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60" dirty="0">
                <a:solidFill>
                  <a:srgbClr val="4E160F"/>
                </a:solidFill>
              </a:rPr>
              <a:t>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63482" y="304801"/>
            <a:ext cx="8023859" cy="4237355"/>
            <a:chOff x="739481" y="304800"/>
            <a:chExt cx="8023859" cy="4237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481" y="1583170"/>
              <a:ext cx="7834123" cy="29585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221" y="1491691"/>
              <a:ext cx="7257353" cy="47326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2459" y="1486928"/>
              <a:ext cx="7354570" cy="4764405"/>
            </a:xfrm>
            <a:custGeom>
              <a:avLst/>
              <a:gdLst/>
              <a:ahLst/>
              <a:cxnLst/>
              <a:rect l="l" t="t" r="r" b="b"/>
              <a:pathLst>
                <a:path w="7354570" h="4764405">
                  <a:moveTo>
                    <a:pt x="0" y="4764024"/>
                  </a:moveTo>
                  <a:lnTo>
                    <a:pt x="7354316" y="4764024"/>
                  </a:lnTo>
                  <a:lnTo>
                    <a:pt x="7354316" y="0"/>
                  </a:lnTo>
                  <a:lnTo>
                    <a:pt x="0" y="0"/>
                  </a:lnTo>
                  <a:lnTo>
                    <a:pt x="0" y="4764024"/>
                  </a:lnTo>
                  <a:close/>
                </a:path>
              </a:pathLst>
            </a:custGeom>
            <a:ln w="9524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4044" y="370459"/>
            <a:ext cx="332295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951989" algn="l"/>
              </a:tabLst>
            </a:pPr>
            <a:r>
              <a:rPr u="none" dirty="0">
                <a:solidFill>
                  <a:srgbClr val="4E160F"/>
                </a:solidFill>
              </a:rPr>
              <a:t>1.4.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BẢNG</a:t>
            </a:r>
            <a:r>
              <a:rPr u="none" dirty="0">
                <a:solidFill>
                  <a:srgbClr val="4E160F"/>
                </a:solidFill>
              </a:rPr>
              <a:t>	-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60" dirty="0">
                <a:solidFill>
                  <a:srgbClr val="4E160F"/>
                </a:solidFill>
              </a:rPr>
              <a:t>TABLE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304800"/>
            <a:ext cx="2286000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13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8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485" y="1404619"/>
              <a:ext cx="7629166" cy="47878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0790" y="1399857"/>
              <a:ext cx="7750809" cy="4853305"/>
            </a:xfrm>
            <a:custGeom>
              <a:avLst/>
              <a:gdLst/>
              <a:ahLst/>
              <a:cxnLst/>
              <a:rect l="l" t="t" r="r" b="b"/>
              <a:pathLst>
                <a:path w="7750809" h="4853305">
                  <a:moveTo>
                    <a:pt x="0" y="4853305"/>
                  </a:moveTo>
                  <a:lnTo>
                    <a:pt x="7750556" y="4853305"/>
                  </a:lnTo>
                  <a:lnTo>
                    <a:pt x="7750556" y="0"/>
                  </a:lnTo>
                  <a:lnTo>
                    <a:pt x="0" y="0"/>
                  </a:lnTo>
                  <a:lnTo>
                    <a:pt x="0" y="4853305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4044" y="370459"/>
            <a:ext cx="332295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951989" algn="l"/>
              </a:tabLst>
            </a:pPr>
            <a:r>
              <a:rPr u="none" dirty="0">
                <a:solidFill>
                  <a:srgbClr val="4E160F"/>
                </a:solidFill>
              </a:rPr>
              <a:t>1.4.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BẢNG</a:t>
            </a:r>
            <a:r>
              <a:rPr u="none" dirty="0">
                <a:solidFill>
                  <a:srgbClr val="4E160F"/>
                </a:solidFill>
              </a:rPr>
              <a:t>	-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60" dirty="0">
                <a:solidFill>
                  <a:srgbClr val="4E160F"/>
                </a:solidFill>
              </a:rPr>
              <a:t>TABLE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304800"/>
            <a:ext cx="2286000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9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1.5.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TỔ</a:t>
            </a:r>
            <a:r>
              <a:rPr u="none" spc="-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CHỨC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BỐ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CỤC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05075" y="304801"/>
            <a:ext cx="7893050" cy="5915025"/>
            <a:chOff x="981075" y="304800"/>
            <a:chExt cx="7893050" cy="5915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587" y="1614378"/>
              <a:ext cx="7430363" cy="4129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85837" y="1504632"/>
              <a:ext cx="7883525" cy="4710430"/>
            </a:xfrm>
            <a:custGeom>
              <a:avLst/>
              <a:gdLst/>
              <a:ahLst/>
              <a:cxnLst/>
              <a:rect l="l" t="t" r="r" b="b"/>
              <a:pathLst>
                <a:path w="7883525" h="4710430">
                  <a:moveTo>
                    <a:pt x="0" y="4710430"/>
                  </a:moveTo>
                  <a:lnTo>
                    <a:pt x="7883144" y="4710430"/>
                  </a:lnTo>
                  <a:lnTo>
                    <a:pt x="7883144" y="0"/>
                  </a:lnTo>
                  <a:lnTo>
                    <a:pt x="0" y="0"/>
                  </a:lnTo>
                  <a:lnTo>
                    <a:pt x="0" y="4710430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12645" y="976960"/>
            <a:ext cx="121348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Div</a:t>
            </a:r>
            <a:r>
              <a:rPr sz="24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và</a:t>
            </a:r>
            <a:r>
              <a:rPr sz="2400" b="1" kern="0" spc="-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P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19462" y="304801"/>
            <a:ext cx="7067550" cy="3677285"/>
            <a:chOff x="1695462" y="304800"/>
            <a:chExt cx="7067550" cy="36772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5462" y="1819297"/>
              <a:ext cx="6258783" cy="21625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9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1.5.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TỔ</a:t>
            </a:r>
            <a:r>
              <a:rPr u="none" spc="-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CHỨC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BỐ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CỤC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7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12645" y="976960"/>
            <a:ext cx="121983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FieldSet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1276" y="304801"/>
            <a:ext cx="7705725" cy="5915025"/>
            <a:chOff x="1057275" y="304800"/>
            <a:chExt cx="7705725" cy="59150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1589695"/>
              <a:ext cx="7467364" cy="45330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2037" y="1519237"/>
              <a:ext cx="7520940" cy="4695825"/>
            </a:xfrm>
            <a:custGeom>
              <a:avLst/>
              <a:gdLst/>
              <a:ahLst/>
              <a:cxnLst/>
              <a:rect l="l" t="t" r="r" b="b"/>
              <a:pathLst>
                <a:path w="7520940" h="4695825">
                  <a:moveTo>
                    <a:pt x="0" y="4695825"/>
                  </a:moveTo>
                  <a:lnTo>
                    <a:pt x="7520685" y="4695825"/>
                  </a:lnTo>
                  <a:lnTo>
                    <a:pt x="7520685" y="0"/>
                  </a:lnTo>
                  <a:lnTo>
                    <a:pt x="0" y="0"/>
                  </a:lnTo>
                  <a:lnTo>
                    <a:pt x="0" y="4695825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1.5.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TỔ</a:t>
            </a:r>
            <a:r>
              <a:rPr u="none" spc="-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CHỨC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BỐ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CỤC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17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7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12644" y="976960"/>
            <a:ext cx="13754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Symantic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09380" y="1590675"/>
            <a:ext cx="7741920" cy="4362450"/>
            <a:chOff x="785380" y="1590675"/>
            <a:chExt cx="7741920" cy="43624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403" y="1659698"/>
              <a:ext cx="7591973" cy="42363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0143" y="1595437"/>
              <a:ext cx="7732395" cy="4352925"/>
            </a:xfrm>
            <a:custGeom>
              <a:avLst/>
              <a:gdLst/>
              <a:ahLst/>
              <a:cxnLst/>
              <a:rect l="l" t="t" r="r" b="b"/>
              <a:pathLst>
                <a:path w="7732395" h="4352925">
                  <a:moveTo>
                    <a:pt x="0" y="4352925"/>
                  </a:moveTo>
                  <a:lnTo>
                    <a:pt x="7732395" y="4352925"/>
                  </a:lnTo>
                  <a:lnTo>
                    <a:pt x="7732395" y="0"/>
                  </a:lnTo>
                  <a:lnTo>
                    <a:pt x="0" y="0"/>
                  </a:lnTo>
                  <a:lnTo>
                    <a:pt x="0" y="4352925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1.5.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TỔ</a:t>
            </a:r>
            <a:r>
              <a:rPr u="none" spc="-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CHỨC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BỐ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CỤC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18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3320" y="6595299"/>
            <a:ext cx="1357630" cy="15517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z="1000" kern="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http://www.thayphet.net</a:t>
            </a:r>
            <a:endParaRPr sz="10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34067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/>
              <a:t>2.</a:t>
            </a:r>
            <a:r>
              <a:rPr spc="-30" dirty="0"/>
              <a:t> </a:t>
            </a:r>
            <a:r>
              <a:rPr dirty="0"/>
              <a:t>CSS</a:t>
            </a:r>
            <a:r>
              <a:rPr spc="-15" dirty="0"/>
              <a:t> </a:t>
            </a:r>
            <a:r>
              <a:rPr spc="-50" dirty="0"/>
              <a:t>3</a:t>
            </a:r>
            <a:r>
              <a:rPr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19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2819" y="1100378"/>
            <a:ext cx="3596640" cy="22225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605790" lvl="1" indent="-593090">
              <a:spcBef>
                <a:spcPts val="1540"/>
              </a:spcBef>
              <a:buFontTx/>
              <a:buAutoNum type="arabicPeriod"/>
              <a:tabLst>
                <a:tab pos="605790" algn="l"/>
                <a:tab pos="2207895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Giới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thiệu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	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CSS3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5790" lvl="1" indent="-593090">
              <a:spcBef>
                <a:spcPts val="1445"/>
              </a:spcBef>
              <a:buFontTx/>
              <a:buAutoNum type="arabicPeriod"/>
              <a:tabLst>
                <a:tab pos="60579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CSS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cơ</a:t>
            </a:r>
            <a:r>
              <a:rPr sz="2400" b="1" kern="0" spc="-1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bản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5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Luật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nạp</a:t>
            </a:r>
            <a:r>
              <a:rPr sz="2400" b="1" kern="0" spc="-7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chồng</a:t>
            </a:r>
            <a:r>
              <a:rPr sz="2400" b="1" kern="0" spc="-6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CSS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0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7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CSS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65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9450" y="450926"/>
            <a:ext cx="8293100" cy="31508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8279765" algn="l"/>
              </a:tabLst>
            </a:pPr>
            <a:r>
              <a:rPr sz="2800" b="1" u="sng" kern="0" spc="-434" dirty="0">
                <a:solidFill>
                  <a:srgbClr val="9B2C1F"/>
                </a:solidFill>
                <a:uFill>
                  <a:solidFill>
                    <a:srgbClr val="D24717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kern="0" dirty="0">
                <a:solidFill>
                  <a:srgbClr val="9B2C1F"/>
                </a:solidFill>
                <a:uFill>
                  <a:solidFill>
                    <a:srgbClr val="D24717"/>
                  </a:solidFill>
                </a:uFill>
                <a:latin typeface="Arial"/>
                <a:cs typeface="Arial"/>
              </a:rPr>
              <a:t>NỘI</a:t>
            </a:r>
            <a:r>
              <a:rPr sz="2800" b="1" u="sng" kern="0" spc="-25" dirty="0">
                <a:solidFill>
                  <a:srgbClr val="9B2C1F"/>
                </a:solidFill>
                <a:uFill>
                  <a:solidFill>
                    <a:srgbClr val="D24717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kern="0" spc="-20" dirty="0">
                <a:solidFill>
                  <a:srgbClr val="9B2C1F"/>
                </a:solidFill>
                <a:uFill>
                  <a:solidFill>
                    <a:srgbClr val="D24717"/>
                  </a:solidFill>
                </a:uFill>
                <a:latin typeface="Arial"/>
                <a:cs typeface="Arial"/>
              </a:rPr>
              <a:t>DUNG</a:t>
            </a:r>
            <a:r>
              <a:rPr sz="2800" b="1" u="sng" kern="0" dirty="0">
                <a:solidFill>
                  <a:srgbClr val="9B2C1F"/>
                </a:solidFill>
                <a:uFill>
                  <a:solidFill>
                    <a:srgbClr val="D24717"/>
                  </a:solidFill>
                </a:uFill>
                <a:latin typeface="Arial"/>
                <a:cs typeface="Arial"/>
              </a:rPr>
              <a:t>	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934085" indent="-391795">
              <a:spcBef>
                <a:spcPts val="2745"/>
              </a:spcBef>
              <a:buFontTx/>
              <a:buAutoNum type="arabicPeriod"/>
              <a:tabLst>
                <a:tab pos="934085" algn="l"/>
              </a:tabLst>
            </a:pPr>
            <a:r>
              <a:rPr sz="2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HTML5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934085" indent="-391795">
              <a:spcBef>
                <a:spcPts val="1680"/>
              </a:spcBef>
              <a:buFontTx/>
              <a:buAutoNum type="arabicPeriod"/>
              <a:tabLst>
                <a:tab pos="934085" algn="l"/>
              </a:tabLst>
            </a:pPr>
            <a:r>
              <a:rPr sz="28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CSS3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934085" indent="-391795">
              <a:spcBef>
                <a:spcPts val="1685"/>
              </a:spcBef>
              <a:buFontTx/>
              <a:buAutoNum type="arabicPeriod"/>
              <a:tabLst>
                <a:tab pos="934085" algn="l"/>
              </a:tabLst>
            </a:pPr>
            <a:r>
              <a:rPr sz="2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JQUERY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934085" indent="-391795">
              <a:spcBef>
                <a:spcPts val="1685"/>
              </a:spcBef>
              <a:buFontTx/>
              <a:buAutoNum type="arabicPeriod"/>
              <a:tabLst>
                <a:tab pos="934085" algn="l"/>
              </a:tabLst>
            </a:pPr>
            <a:r>
              <a:rPr sz="2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BOOTSTRAP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116307"/>
            <a:ext cx="4114800" cy="7218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4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4045" y="370459"/>
            <a:ext cx="37877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843530" algn="l"/>
              </a:tabLst>
            </a:pPr>
            <a:r>
              <a:rPr u="none" dirty="0">
                <a:solidFill>
                  <a:srgbClr val="4E160F"/>
                </a:solidFill>
              </a:rPr>
              <a:t>2.1.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GIỚI</a:t>
            </a:r>
            <a:r>
              <a:rPr u="none" spc="-55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THIỆU</a:t>
            </a:r>
            <a:r>
              <a:rPr u="none" dirty="0">
                <a:solidFill>
                  <a:srgbClr val="4E160F"/>
                </a:solidFill>
              </a:rPr>
              <a:t>	</a:t>
            </a:r>
            <a:r>
              <a:rPr u="none" spc="-20" dirty="0">
                <a:solidFill>
                  <a:srgbClr val="4E160F"/>
                </a:solidFill>
              </a:rPr>
              <a:t>CSS3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20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9876" y="1396441"/>
            <a:ext cx="7908290" cy="46024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55600" indent="-342900">
              <a:spcBef>
                <a:spcPts val="115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CSS</a:t>
            </a:r>
            <a:r>
              <a:rPr sz="2400" kern="0" spc="-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là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viết</a:t>
            </a:r>
            <a:r>
              <a:rPr sz="2400" kern="0" spc="-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tắt của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Cascading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Style</a:t>
            </a:r>
            <a:r>
              <a:rPr sz="2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Sheets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55600" marR="10795" indent="-343535" algn="just">
              <a:spcBef>
                <a:spcPts val="180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CSS</a:t>
            </a:r>
            <a:r>
              <a:rPr sz="2400" kern="0" spc="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định</a:t>
            </a:r>
            <a:r>
              <a:rPr sz="2400" kern="0" spc="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nghĩa  cách</a:t>
            </a:r>
            <a:r>
              <a:rPr sz="2400" kern="0" spc="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 </a:t>
            </a:r>
            <a:r>
              <a:rPr sz="2400" kern="0" spc="5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thức</a:t>
            </a:r>
            <a:r>
              <a:rPr sz="2400" kern="0" spc="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hiển  thị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các  thành</a:t>
            </a:r>
            <a:r>
              <a:rPr sz="2400" kern="0" spc="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phần HTML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55600" marR="8255" indent="-343535" algn="just">
              <a:spcBef>
                <a:spcPts val="1805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kern="0" spc="7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Nhờ</a:t>
            </a:r>
            <a:r>
              <a:rPr sz="2400" kern="0" spc="39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có</a:t>
            </a:r>
            <a:r>
              <a:rPr sz="2400" kern="0" spc="38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CSS,</a:t>
            </a:r>
            <a:r>
              <a:rPr sz="2400" kern="0" spc="37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các</a:t>
            </a:r>
            <a:r>
              <a:rPr sz="2400" kern="0" spc="37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thẻ</a:t>
            </a:r>
            <a:r>
              <a:rPr sz="2400" kern="0" spc="3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HTML</a:t>
            </a:r>
            <a:r>
              <a:rPr sz="2400" kern="0" spc="3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không</a:t>
            </a:r>
            <a:r>
              <a:rPr sz="2400" kern="0" spc="3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cần</a:t>
            </a:r>
            <a:r>
              <a:rPr sz="2400" kern="0" spc="3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có</a:t>
            </a:r>
            <a:r>
              <a:rPr sz="2400" kern="0" spc="3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các</a:t>
            </a:r>
            <a:r>
              <a:rPr sz="2400" kern="0" spc="37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thuộc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tính</a:t>
            </a:r>
            <a:r>
              <a:rPr sz="2400" kern="0" spc="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trình</a:t>
            </a: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bày</a:t>
            </a:r>
            <a:r>
              <a:rPr sz="2400"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,</a:t>
            </a:r>
            <a:r>
              <a:rPr sz="2400"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mà</a:t>
            </a:r>
            <a:r>
              <a:rPr sz="2400" kern="0" spc="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chỉ</a:t>
            </a:r>
            <a:r>
              <a:rPr sz="2400" kern="0" spc="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tập</a:t>
            </a: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trung</a:t>
            </a:r>
            <a:r>
              <a:rPr sz="2400" kern="0" spc="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vào</a:t>
            </a:r>
            <a:r>
              <a:rPr sz="2400" kern="0" spc="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việc</a:t>
            </a:r>
            <a:r>
              <a:rPr sz="2400" kern="0" spc="6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định</a:t>
            </a:r>
            <a:r>
              <a:rPr sz="2400" kern="0" spc="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nghĩa</a:t>
            </a:r>
            <a:r>
              <a:rPr sz="2400" kern="0" spc="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cấu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trúc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nội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dung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55600" marR="5080" indent="-343535" algn="just">
              <a:spcBef>
                <a:spcPts val="1805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CSS</a:t>
            </a:r>
            <a:r>
              <a:rPr sz="2400" kern="0" spc="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giúp</a:t>
            </a:r>
            <a:r>
              <a:rPr sz="2400" kern="0" spc="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tách</a:t>
            </a:r>
            <a:r>
              <a:rPr sz="2400" kern="0" spc="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việc</a:t>
            </a:r>
            <a:r>
              <a:rPr sz="2400"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xây</a:t>
            </a:r>
            <a:r>
              <a:rPr sz="2400" kern="0" spc="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dựng</a:t>
            </a:r>
            <a:r>
              <a:rPr sz="2400" kern="0" spc="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nội</a:t>
            </a:r>
            <a:r>
              <a:rPr sz="2400" kern="0" spc="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dung</a:t>
            </a: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và</a:t>
            </a:r>
            <a:r>
              <a:rPr sz="2400" kern="0" spc="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việc</a:t>
            </a:r>
            <a:r>
              <a:rPr sz="2400"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trình</a:t>
            </a: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bày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nội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dung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55600" indent="-342900">
              <a:spcBef>
                <a:spcPts val="1805"/>
              </a:spcBef>
              <a:buFont typeface="Wingdings"/>
              <a:buChar char=""/>
              <a:tabLst>
                <a:tab pos="355600" algn="l"/>
                <a:tab pos="1036955" algn="l"/>
                <a:tab pos="1750695" algn="l"/>
                <a:tab pos="2647315" algn="l"/>
                <a:tab pos="3410585" algn="l"/>
                <a:tab pos="3868420" algn="l"/>
                <a:tab pos="4431030" algn="l"/>
                <a:tab pos="5295900" algn="l"/>
                <a:tab pos="5871845" algn="l"/>
                <a:tab pos="6699884" algn="l"/>
                <a:tab pos="7500620" algn="l"/>
              </a:tabLst>
            </a:pP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Các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định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nghĩa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CSS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có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thể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9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được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6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lưu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trong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cùng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	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file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55600">
              <a:spcBef>
                <a:spcPts val="5"/>
              </a:spcBef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.html</a:t>
            </a:r>
            <a:r>
              <a:rPr sz="2400" kern="0" spc="-7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hoặc</a:t>
            </a:r>
            <a:r>
              <a:rPr sz="2400" kern="0" spc="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tách</a:t>
            </a:r>
            <a:r>
              <a:rPr sz="2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riêng</a:t>
            </a:r>
            <a:r>
              <a:rPr sz="2400" kern="0" spc="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trong</a:t>
            </a:r>
            <a:r>
              <a:rPr sz="2400" kern="0" spc="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file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.css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18797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1805" y="1236577"/>
            <a:ext cx="8100487" cy="494886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2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706" y="1313674"/>
            <a:ext cx="7891268" cy="438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84045" y="370459"/>
            <a:ext cx="2963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b="1" kern="0" dirty="0">
                <a:solidFill>
                  <a:srgbClr val="4E160F"/>
                </a:solidFill>
                <a:latin typeface="Arial"/>
                <a:cs typeface="Arial"/>
              </a:rPr>
              <a:t>2.2.</a:t>
            </a:r>
            <a:r>
              <a:rPr sz="28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800" b="1" kern="0" dirty="0">
                <a:solidFill>
                  <a:srgbClr val="4E160F"/>
                </a:solidFill>
                <a:latin typeface="Arial"/>
                <a:cs typeface="Arial"/>
              </a:rPr>
              <a:t>CSS</a:t>
            </a:r>
            <a:r>
              <a:rPr sz="2800" b="1" kern="0" spc="-1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800" b="1" kern="0" dirty="0">
                <a:solidFill>
                  <a:srgbClr val="4E160F"/>
                </a:solidFill>
                <a:latin typeface="Arial"/>
                <a:cs typeface="Arial"/>
              </a:rPr>
              <a:t>CƠ</a:t>
            </a:r>
            <a:r>
              <a:rPr sz="28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800" b="1" kern="0" spc="-25" dirty="0">
                <a:solidFill>
                  <a:srgbClr val="4E160F"/>
                </a:solidFill>
                <a:latin typeface="Arial"/>
                <a:cs typeface="Arial"/>
              </a:rPr>
              <a:t>BẢN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371639"/>
            <a:ext cx="8153400" cy="51365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4045" y="901066"/>
            <a:ext cx="87312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Ví</a:t>
            </a:r>
            <a:r>
              <a:rPr sz="24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dụ: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23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09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351472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Selector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theo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8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1182" y="1574974"/>
            <a:ext cx="5613008" cy="47231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57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343154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Selector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theo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trạng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thái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924" y="1600454"/>
            <a:ext cx="7578492" cy="42640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0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87312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Ví</a:t>
            </a:r>
            <a:r>
              <a:rPr sz="24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dụ: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766" y="1546479"/>
            <a:ext cx="7744459" cy="48549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6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158496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Phân</a:t>
            </a:r>
            <a:r>
              <a:rPr sz="2400" b="1" kern="0" spc="-6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vùng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165" y="1438910"/>
            <a:ext cx="7932740" cy="503809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27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16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2.2.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CSS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216090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Nhiều</a:t>
            </a:r>
            <a:r>
              <a:rPr sz="2400" b="1" kern="0" spc="-7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Selector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077" y="1466254"/>
            <a:ext cx="8046568" cy="50030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28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98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2.3.</a:t>
            </a:r>
            <a:r>
              <a:rPr u="none" spc="-114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LUẬT</a:t>
            </a:r>
            <a:r>
              <a:rPr u="none" spc="2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NẠP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CHỒNG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427" y="1169970"/>
            <a:ext cx="8036930" cy="47017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29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9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/>
              <a:t>1.</a:t>
            </a:r>
            <a:r>
              <a:rPr spc="-55" dirty="0"/>
              <a:t> </a:t>
            </a:r>
            <a:r>
              <a:rPr dirty="0"/>
              <a:t>HTML</a:t>
            </a:r>
            <a:r>
              <a:rPr spc="-45" dirty="0"/>
              <a:t> </a:t>
            </a:r>
            <a:r>
              <a:rPr spc="-50" dirty="0"/>
              <a:t>5</a:t>
            </a:r>
            <a:r>
              <a:rPr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2819" y="1100378"/>
            <a:ext cx="3987800" cy="277114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605790" lvl="1" indent="-593090">
              <a:spcBef>
                <a:spcPts val="1540"/>
              </a:spcBef>
              <a:buFontTx/>
              <a:buAutoNum type="arabicPeriod"/>
              <a:tabLst>
                <a:tab pos="60579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Cấu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trúc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trang</a:t>
            </a:r>
            <a:r>
              <a:rPr sz="24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HTML5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5790" lvl="1" indent="-593090">
              <a:spcBef>
                <a:spcPts val="1445"/>
              </a:spcBef>
              <a:buFontTx/>
              <a:buAutoNum type="arabicPeriod"/>
              <a:tabLst>
                <a:tab pos="60579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Các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thẻ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cơ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bản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5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Form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0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Bảng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5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Các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thẻ</a:t>
            </a:r>
            <a:r>
              <a:rPr sz="2400" b="1" kern="0" spc="-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tổ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chức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bố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cục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116307"/>
            <a:ext cx="4114800" cy="7218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2.3.</a:t>
            </a:r>
            <a:r>
              <a:rPr u="none" spc="-114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LUẬT</a:t>
            </a:r>
            <a:r>
              <a:rPr u="none" spc="2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NẠP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CHỒNG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119380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Phạm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vi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189" y="1489740"/>
            <a:ext cx="7734474" cy="48876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30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22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2.3.</a:t>
            </a:r>
            <a:r>
              <a:rPr u="none" spc="-114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LUẬT</a:t>
            </a:r>
            <a:r>
              <a:rPr u="none" spc="2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NẠP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CHỒNG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118046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Thể</a:t>
            </a:r>
            <a:r>
              <a:rPr sz="24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loại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618" y="1562861"/>
            <a:ext cx="7516095" cy="476173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36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2.3.</a:t>
            </a:r>
            <a:r>
              <a:rPr u="none" spc="-114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LUẬT</a:t>
            </a:r>
            <a:r>
              <a:rPr u="none" spc="2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NẠP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CHỒNG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1023619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Thứ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tự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5315" y="1543012"/>
            <a:ext cx="7500111" cy="464521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71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2.3.</a:t>
            </a:r>
            <a:r>
              <a:rPr u="none" spc="-114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LUẬT</a:t>
            </a:r>
            <a:r>
              <a:rPr u="none" spc="2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NẠP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CHỒNG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14389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Important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48420" y="1532623"/>
            <a:ext cx="7677150" cy="4792980"/>
            <a:chOff x="924420" y="1532623"/>
            <a:chExt cx="7677150" cy="47929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945" y="1542148"/>
              <a:ext cx="7632943" cy="47408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29182" y="1537385"/>
              <a:ext cx="7667625" cy="4783455"/>
            </a:xfrm>
            <a:custGeom>
              <a:avLst/>
              <a:gdLst/>
              <a:ahLst/>
              <a:cxnLst/>
              <a:rect l="l" t="t" r="r" b="b"/>
              <a:pathLst>
                <a:path w="7667625" h="4783455">
                  <a:moveTo>
                    <a:pt x="0" y="4783201"/>
                  </a:moveTo>
                  <a:lnTo>
                    <a:pt x="7667117" y="4783201"/>
                  </a:lnTo>
                  <a:lnTo>
                    <a:pt x="7667117" y="0"/>
                  </a:lnTo>
                  <a:lnTo>
                    <a:pt x="0" y="0"/>
                  </a:lnTo>
                  <a:lnTo>
                    <a:pt x="0" y="4783201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33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3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295275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4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hình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hộp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869" y="1573498"/>
            <a:ext cx="7471085" cy="46493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111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295275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4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hình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hộp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0080" y="1447863"/>
            <a:ext cx="8212835" cy="51196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61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270256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7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Bo</a:t>
            </a:r>
            <a:r>
              <a:rPr sz="2400" b="1" kern="0" spc="-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góc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4359" y="1715199"/>
            <a:ext cx="7690152" cy="327926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3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244475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7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Bóng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61513" y="1629395"/>
            <a:ext cx="7955915" cy="4305300"/>
            <a:chOff x="737512" y="1629395"/>
            <a:chExt cx="7955915" cy="43053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512" y="1629395"/>
              <a:ext cx="7917679" cy="43048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38800" y="4572000"/>
              <a:ext cx="3048000" cy="533400"/>
            </a:xfrm>
            <a:custGeom>
              <a:avLst/>
              <a:gdLst/>
              <a:ahLst/>
              <a:cxnLst/>
              <a:rect l="l" t="t" r="r" b="b"/>
              <a:pathLst>
                <a:path w="3048000" h="533400">
                  <a:moveTo>
                    <a:pt x="3048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3048000" y="5334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800" y="4572000"/>
              <a:ext cx="3048000" cy="533400"/>
            </a:xfrm>
            <a:custGeom>
              <a:avLst/>
              <a:gdLst/>
              <a:ahLst/>
              <a:cxnLst/>
              <a:rect l="l" t="t" r="r" b="b"/>
              <a:pathLst>
                <a:path w="3048000" h="533400">
                  <a:moveTo>
                    <a:pt x="0" y="533400"/>
                  </a:moveTo>
                  <a:lnTo>
                    <a:pt x="3048000" y="533400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37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73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22390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7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Nền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7085" y="1477327"/>
            <a:ext cx="8007623" cy="504635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38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5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268033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Định</a:t>
            </a:r>
            <a:r>
              <a:rPr sz="2400" b="1" kern="0" spc="-3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vị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5713" y="1495805"/>
            <a:ext cx="8079437" cy="50221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39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9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1.1.</a:t>
            </a:r>
            <a:r>
              <a:rPr u="none" spc="-114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CẤU</a:t>
            </a:r>
            <a:r>
              <a:rPr u="none" spc="3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TRÚC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TRANG</a:t>
            </a:r>
            <a:r>
              <a:rPr u="none" spc="2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HTML5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57501" y="1209675"/>
            <a:ext cx="8044180" cy="5010150"/>
            <a:chOff x="733501" y="1209675"/>
            <a:chExt cx="8044180" cy="5010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026" y="1219200"/>
              <a:ext cx="7978808" cy="4991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8263" y="1214437"/>
              <a:ext cx="8034655" cy="5000625"/>
            </a:xfrm>
            <a:custGeom>
              <a:avLst/>
              <a:gdLst/>
              <a:ahLst/>
              <a:cxnLst/>
              <a:rect l="l" t="t" r="r" b="b"/>
              <a:pathLst>
                <a:path w="8034655" h="5000625">
                  <a:moveTo>
                    <a:pt x="0" y="5000625"/>
                  </a:moveTo>
                  <a:lnTo>
                    <a:pt x="8034655" y="5000625"/>
                  </a:lnTo>
                  <a:lnTo>
                    <a:pt x="8034655" y="0"/>
                  </a:lnTo>
                  <a:lnTo>
                    <a:pt x="0" y="0"/>
                  </a:lnTo>
                  <a:lnTo>
                    <a:pt x="0" y="5000625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07664" y="3657638"/>
            <a:ext cx="1960245" cy="26802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9209" rIns="0" bIns="0" rtlCol="0">
            <a:spAutoFit/>
          </a:bodyPr>
          <a:lstStyle/>
          <a:p>
            <a:pPr marL="92075">
              <a:spcBef>
                <a:spcPts val="229"/>
              </a:spcBef>
            </a:pPr>
            <a:r>
              <a:rPr sz="1550" kern="0" spc="-10" dirty="0">
                <a:solidFill>
                  <a:srgbClr val="6666FF"/>
                </a:solidFill>
                <a:latin typeface="Microsoft Sans Serif"/>
                <a:cs typeface="Microsoft Sans Serif"/>
              </a:rPr>
              <a:t>“css/styles.css”</a:t>
            </a:r>
            <a:endParaRPr sz="155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304800"/>
            <a:ext cx="2286000" cy="5334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8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268033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Định</a:t>
            </a:r>
            <a:r>
              <a:rPr sz="2400" b="1" kern="0" spc="-3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vị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663" y="1564133"/>
            <a:ext cx="7291181" cy="469536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40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5" y="1045540"/>
            <a:ext cx="268033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Định</a:t>
            </a:r>
            <a:r>
              <a:rPr sz="2400" b="1" kern="0" spc="-3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vị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9825" y="1592777"/>
            <a:ext cx="7469983" cy="46987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86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2.4.</a:t>
            </a:r>
            <a:r>
              <a:rPr u="none" spc="-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1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67864" y="1045540"/>
            <a:ext cx="265176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</a:t>
            </a:r>
            <a:r>
              <a:rPr sz="2400" b="1" kern="0" spc="-7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Layout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3478" y="1523364"/>
            <a:ext cx="8145193" cy="379298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94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4045" y="370459"/>
            <a:ext cx="18675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u="none" dirty="0"/>
              <a:t>3.</a:t>
            </a:r>
            <a:r>
              <a:rPr u="none" spc="-50" dirty="0"/>
              <a:t> </a:t>
            </a:r>
            <a:r>
              <a:rPr u="none" spc="-10" dirty="0"/>
              <a:t>JQUERY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43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2819" y="1100378"/>
            <a:ext cx="5464810" cy="277114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605790" lvl="1" indent="-593090">
              <a:spcBef>
                <a:spcPts val="1540"/>
              </a:spcBef>
              <a:buFontTx/>
              <a:buAutoNum type="arabicPeriod"/>
              <a:tabLst>
                <a:tab pos="60579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Jquery</a:t>
            </a:r>
            <a:r>
              <a:rPr sz="2400" b="1" kern="0" spc="-3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là</a:t>
            </a:r>
            <a:r>
              <a:rPr sz="2400" b="1" kern="0" spc="-3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gì?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5790" lvl="1" indent="-593090">
              <a:spcBef>
                <a:spcPts val="1445"/>
              </a:spcBef>
              <a:buFontTx/>
              <a:buAutoNum type="arabicPeriod"/>
              <a:tabLst>
                <a:tab pos="60579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Thao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tác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attribute,</a:t>
            </a:r>
            <a:r>
              <a:rPr sz="2400" b="1" kern="0" spc="-6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css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và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content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5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Selector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&amp;</a:t>
            </a:r>
            <a:r>
              <a:rPr sz="2400" b="1" kern="0" spc="-1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filter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0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Sự</a:t>
            </a:r>
            <a:r>
              <a:rPr sz="2400" b="1" kern="0" spc="-3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kiện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604520" lvl="1" indent="-591820">
              <a:spcBef>
                <a:spcPts val="1445"/>
              </a:spcBef>
              <a:buFontTx/>
              <a:buAutoNum type="arabicPeriod"/>
              <a:tabLst>
                <a:tab pos="604520" algn="l"/>
              </a:tabLst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Hiệu</a:t>
            </a:r>
            <a:r>
              <a:rPr sz="2400" b="1" kern="0" spc="-6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5" dirty="0">
                <a:solidFill>
                  <a:srgbClr val="4E160F"/>
                </a:solidFill>
                <a:latin typeface="Arial"/>
                <a:cs typeface="Arial"/>
              </a:rPr>
              <a:t>ứng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8559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3.1.</a:t>
            </a:r>
            <a:r>
              <a:rPr u="none" spc="-65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JQUERY</a:t>
            </a:r>
            <a:r>
              <a:rPr u="none" spc="-10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LÀ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GÌ?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50744" y="1024008"/>
            <a:ext cx="4488180" cy="44183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00355" indent="-287655">
              <a:spcBef>
                <a:spcPts val="1540"/>
              </a:spcBef>
              <a:buFont typeface="Wingdings"/>
              <a:buChar char=""/>
              <a:tabLst>
                <a:tab pos="300355" algn="l"/>
              </a:tabLst>
            </a:pPr>
            <a:r>
              <a:rPr sz="2400" kern="0" spc="8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Thư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viện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JavaScript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57555" lvl="1" indent="-287655">
              <a:spcBef>
                <a:spcPts val="1445"/>
              </a:spcBef>
              <a:buFont typeface="Wingdings"/>
              <a:buChar char=""/>
              <a:tabLst>
                <a:tab pos="757555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Chuẩn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57555" lvl="1" indent="-287655">
              <a:spcBef>
                <a:spcPts val="1445"/>
              </a:spcBef>
              <a:buFont typeface="Wingdings"/>
              <a:buChar char=""/>
              <a:tabLst>
                <a:tab pos="75755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Ổn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định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57555" lvl="1" indent="-287655">
              <a:spcBef>
                <a:spcPts val="1440"/>
              </a:spcBef>
              <a:buFont typeface="Wingdings"/>
              <a:buChar char=""/>
              <a:tabLst>
                <a:tab pos="75755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Dễ</a:t>
            </a:r>
            <a:r>
              <a:rPr sz="2400" kern="0" spc="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dùng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57555" lvl="1" indent="-287655">
              <a:spcBef>
                <a:spcPts val="1445"/>
              </a:spcBef>
              <a:buFont typeface="Wingdings"/>
              <a:buChar char=""/>
              <a:tabLst>
                <a:tab pos="75755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Ít phụ</a:t>
            </a: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thuộc</a:t>
            </a:r>
            <a:r>
              <a:rPr sz="2400" kern="0" spc="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trình</a:t>
            </a:r>
            <a:r>
              <a:rPr sz="2400" kern="0" spc="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duyệt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757555" lvl="1" indent="-287655">
              <a:spcBef>
                <a:spcPts val="1440"/>
              </a:spcBef>
              <a:buFont typeface="Wingdings"/>
              <a:buChar char=""/>
              <a:tabLst>
                <a:tab pos="75755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Phổ</a:t>
            </a:r>
            <a:r>
              <a:rPr sz="2400" kern="0" spc="-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dụng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82905" indent="-370205">
              <a:spcBef>
                <a:spcPts val="1445"/>
              </a:spcBef>
              <a:buFont typeface="Wingdings"/>
              <a:buChar char=""/>
              <a:tabLst>
                <a:tab pos="382905" algn="l"/>
              </a:tabLst>
            </a:pPr>
            <a:r>
              <a:rPr sz="2400" kern="0" spc="10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Xử</a:t>
            </a:r>
            <a:r>
              <a:rPr sz="2400" kern="0" spc="8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lý</a:t>
            </a:r>
            <a:r>
              <a:rPr sz="2400" kern="0" spc="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10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tương</a:t>
            </a:r>
            <a:r>
              <a:rPr sz="2400" kern="0" spc="-3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tác</a:t>
            </a:r>
            <a:r>
              <a:rPr sz="2400" kern="0" spc="3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9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người</a:t>
            </a:r>
            <a:r>
              <a:rPr sz="2400" kern="0" spc="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dùng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78460" indent="-365760">
              <a:spcBef>
                <a:spcPts val="1445"/>
              </a:spcBef>
              <a:buFont typeface="Wingdings"/>
              <a:buChar char=""/>
              <a:tabLst>
                <a:tab pos="37846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Truyền</a:t>
            </a:r>
            <a:r>
              <a:rPr sz="2400" kern="0" spc="-1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thông</a:t>
            </a:r>
            <a:r>
              <a:rPr sz="2400" kern="0" spc="-4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với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server</a:t>
            </a:r>
            <a:r>
              <a:rPr sz="2400" kern="0" spc="-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(Ajax)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030" y="1870028"/>
            <a:ext cx="4833796" cy="11976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7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3.1.</a:t>
            </a:r>
            <a:r>
              <a:rPr u="none" spc="-65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JQUERY</a:t>
            </a:r>
            <a:r>
              <a:rPr u="none" spc="-10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LÀ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GÌ?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0628" y="1213778"/>
            <a:ext cx="8082533" cy="50110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38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3.2.</a:t>
            </a:r>
            <a:r>
              <a:rPr u="none" spc="-8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THAO</a:t>
            </a:r>
            <a:r>
              <a:rPr u="none" spc="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TÁC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208" y="1371600"/>
            <a:ext cx="7220844" cy="46500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5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3.2.</a:t>
            </a:r>
            <a:r>
              <a:rPr u="none" spc="-8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THAO</a:t>
            </a:r>
            <a:r>
              <a:rPr u="none" spc="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TÁC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7232" y="1177926"/>
            <a:ext cx="8023593" cy="48476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47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21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3.2.</a:t>
            </a:r>
            <a:r>
              <a:rPr u="none" spc="-8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THAO</a:t>
            </a:r>
            <a:r>
              <a:rPr u="none" spc="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TÁC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0594" y="1304926"/>
            <a:ext cx="7763953" cy="40011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48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55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3.2.</a:t>
            </a:r>
            <a:r>
              <a:rPr u="none" spc="-8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THAO</a:t>
            </a:r>
            <a:r>
              <a:rPr u="none" spc="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TÁC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8117" y="1323485"/>
            <a:ext cx="6600466" cy="5039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49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7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1.2.</a:t>
            </a:r>
            <a:r>
              <a:rPr u="none" spc="-5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CÁC</a:t>
            </a:r>
            <a:r>
              <a:rPr u="none" spc="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THẺ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6757" y="304801"/>
            <a:ext cx="8140700" cy="5953125"/>
            <a:chOff x="622757" y="304800"/>
            <a:chExt cx="8140700" cy="5953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20" y="1199390"/>
              <a:ext cx="7817930" cy="4990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7519" y="1136459"/>
              <a:ext cx="8048625" cy="5116830"/>
            </a:xfrm>
            <a:custGeom>
              <a:avLst/>
              <a:gdLst/>
              <a:ahLst/>
              <a:cxnLst/>
              <a:rect l="l" t="t" r="r" b="b"/>
              <a:pathLst>
                <a:path w="8048625" h="5116830">
                  <a:moveTo>
                    <a:pt x="0" y="5116703"/>
                  </a:moveTo>
                  <a:lnTo>
                    <a:pt x="8048498" y="5116703"/>
                  </a:lnTo>
                  <a:lnTo>
                    <a:pt x="8048498" y="0"/>
                  </a:lnTo>
                  <a:lnTo>
                    <a:pt x="0" y="0"/>
                  </a:lnTo>
                  <a:lnTo>
                    <a:pt x="0" y="5116703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9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7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32204" y="1129360"/>
            <a:ext cx="525970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Đọc/</a:t>
            </a:r>
            <a:r>
              <a:rPr sz="2400" b="1" kern="0" spc="-1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ghi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thuộc</a:t>
            </a:r>
            <a:r>
              <a:rPr sz="2400" b="1" kern="0" spc="-4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tính,</a:t>
            </a:r>
            <a:r>
              <a:rPr sz="2400" b="1" kern="0" spc="-8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css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và nội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dung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2605" y="1748315"/>
            <a:ext cx="7184395" cy="44463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3.2.</a:t>
            </a:r>
            <a:r>
              <a:rPr u="none" spc="-8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THAO</a:t>
            </a:r>
            <a:r>
              <a:rPr u="none" spc="6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TÁC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50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08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3.3.</a:t>
            </a:r>
            <a:r>
              <a:rPr u="none" spc="-4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ĐỌC/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GHI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THUỘC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TÍNH, CSS</a:t>
            </a:r>
            <a:r>
              <a:rPr u="none" spc="-5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VÀ</a:t>
            </a:r>
            <a:r>
              <a:rPr u="none" spc="-3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NỘI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DUNG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742" y="1219200"/>
            <a:ext cx="8041662" cy="499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3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569" y="1599082"/>
              <a:ext cx="5857239" cy="32808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79143" y="976960"/>
            <a:ext cx="236918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JQuery</a:t>
            </a:r>
            <a:r>
              <a:rPr sz="2400" b="1" kern="0" spc="-6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Selector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52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3.3.</a:t>
            </a:r>
            <a:r>
              <a:rPr u="none" spc="-5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SELECTOR</a:t>
            </a:r>
            <a:r>
              <a:rPr u="none" spc="-6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&amp;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969193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110" y="1426345"/>
              <a:ext cx="7426748" cy="501508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84045" y="976960"/>
            <a:ext cx="2078989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Form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Selector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53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3.3.</a:t>
            </a:r>
            <a:r>
              <a:rPr u="none" spc="-5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SELECTOR</a:t>
            </a:r>
            <a:r>
              <a:rPr u="none" spc="-6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&amp;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542619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3.3.</a:t>
            </a:r>
            <a:r>
              <a:rPr u="none" spc="-5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SELECTOR</a:t>
            </a:r>
            <a:r>
              <a:rPr u="none" spc="-6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&amp;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FILTER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9494" y="1490282"/>
            <a:ext cx="7486773" cy="46354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12670" y="1045540"/>
            <a:ext cx="12611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FILLTER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96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3.4.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SỰ</a:t>
            </a:r>
            <a:r>
              <a:rPr u="none" spc="-3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KIỆN</a:t>
            </a:r>
            <a:r>
              <a:rPr u="none" spc="-1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-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10" dirty="0">
                <a:solidFill>
                  <a:srgbClr val="4E160F"/>
                </a:solidFill>
              </a:rPr>
              <a:t>EVENT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0399" y="1102405"/>
            <a:ext cx="8068238" cy="49936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83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3.5.</a:t>
            </a:r>
            <a:r>
              <a:rPr u="none" spc="-5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HIỆU</a:t>
            </a:r>
            <a:r>
              <a:rPr u="none" spc="-3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ỨNG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313" y="1285633"/>
            <a:ext cx="7268633" cy="19623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22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/>
              <a:t>4.</a:t>
            </a:r>
            <a:r>
              <a:rPr spc="-30" dirty="0"/>
              <a:t> </a:t>
            </a:r>
            <a:r>
              <a:rPr spc="-10" dirty="0"/>
              <a:t>BOOTSTAP</a:t>
            </a:r>
            <a:r>
              <a:rPr dirty="0"/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57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845" y="1091261"/>
            <a:ext cx="3758565" cy="51517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5155" lvl="1" indent="-592455">
              <a:spcBef>
                <a:spcPts val="115"/>
              </a:spcBef>
              <a:buFontTx/>
              <a:buAutoNum type="arabicPeriod"/>
              <a:tabLst>
                <a:tab pos="605155" algn="l"/>
              </a:tabLst>
            </a:pP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Giới</a:t>
            </a:r>
            <a:r>
              <a:rPr sz="2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thiệu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Bootstrap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605155" lvl="1" indent="-592455">
              <a:buFontTx/>
              <a:buAutoNum type="arabicPeriod"/>
              <a:tabLst>
                <a:tab pos="605155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Bootstrap</a:t>
            </a:r>
            <a:r>
              <a:rPr sz="2400" kern="0" spc="-7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với</a:t>
            </a:r>
            <a:r>
              <a:rPr sz="2400" kern="0" spc="5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CSS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2" indent="-342900"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GridSystem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2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spc="-2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Form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2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Button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2" indent="-342900"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Table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350520" indent="-337820">
              <a:buFontTx/>
              <a:buAutoNum type="arabicPeriod" startAt="3"/>
              <a:tabLst>
                <a:tab pos="35052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Boostrap</a:t>
            </a:r>
            <a:r>
              <a:rPr sz="2400" kern="0" spc="-4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6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với</a:t>
            </a:r>
            <a:r>
              <a:rPr sz="2400" kern="0" spc="5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Component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Icons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Button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Dropdown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Tab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Navbar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spcBef>
                <a:spcPts val="5"/>
              </a:spcBef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Alert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List</a:t>
            </a:r>
            <a:r>
              <a:rPr sz="2400" kern="0" spc="-25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 </a:t>
            </a: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group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812800" lvl="1" indent="-342900">
              <a:buFont typeface="Wingdings"/>
              <a:buChar char=""/>
              <a:tabLst>
                <a:tab pos="812800" algn="l"/>
              </a:tabLst>
            </a:pPr>
            <a:r>
              <a:rPr sz="2400" kern="0" spc="-10" dirty="0">
                <a:solidFill>
                  <a:sysClr val="windowText" lastClr="000000"/>
                </a:solidFill>
                <a:latin typeface="Microsoft Sans Serif"/>
                <a:cs typeface="Microsoft Sans Serif"/>
              </a:rPr>
              <a:t>Panel</a:t>
            </a:r>
            <a:endParaRPr sz="24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20627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/>
              <a:t>4.1.</a:t>
            </a:r>
            <a:r>
              <a:rPr spc="-45" dirty="0"/>
              <a:t> </a:t>
            </a:r>
            <a:r>
              <a:rPr dirty="0"/>
              <a:t>GIỚI</a:t>
            </a:r>
            <a:r>
              <a:rPr spc="-60" dirty="0"/>
              <a:t> </a:t>
            </a:r>
            <a:r>
              <a:rPr dirty="0"/>
              <a:t>THIỆU</a:t>
            </a:r>
            <a:r>
              <a:rPr spc="-25" dirty="0"/>
              <a:t> </a:t>
            </a:r>
            <a:r>
              <a:rPr spc="-10" dirty="0"/>
              <a:t>BOOTSTAP</a:t>
            </a:r>
            <a:r>
              <a:rPr dirty="0"/>
              <a:t>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848999" y="2854208"/>
            <a:ext cx="9954260" cy="2777683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spcBef>
                <a:spcPts val="1540"/>
              </a:spcBef>
            </a:pPr>
            <a:r>
              <a:rPr dirty="0"/>
              <a:t>Bootstrap</a:t>
            </a:r>
            <a:r>
              <a:rPr spc="-45" dirty="0"/>
              <a:t> </a:t>
            </a:r>
            <a:r>
              <a:rPr dirty="0"/>
              <a:t>HTML</a:t>
            </a:r>
            <a:r>
              <a:rPr spc="-90" dirty="0"/>
              <a:t> </a:t>
            </a:r>
            <a:r>
              <a:rPr dirty="0"/>
              <a:t>+</a:t>
            </a:r>
            <a:r>
              <a:rPr spc="20" dirty="0"/>
              <a:t> </a:t>
            </a:r>
            <a:r>
              <a:rPr dirty="0"/>
              <a:t>CSS</a:t>
            </a:r>
            <a:r>
              <a:rPr spc="-35" dirty="0"/>
              <a:t> </a:t>
            </a:r>
            <a:r>
              <a:rPr dirty="0"/>
              <a:t>+</a:t>
            </a:r>
            <a:r>
              <a:rPr spc="-20" dirty="0"/>
              <a:t> </a:t>
            </a:r>
            <a:r>
              <a:rPr dirty="0"/>
              <a:t>JavaScript</a:t>
            </a:r>
            <a:r>
              <a:rPr spc="-35" dirty="0"/>
              <a:t> </a:t>
            </a:r>
            <a:r>
              <a:rPr dirty="0"/>
              <a:t>(by</a:t>
            </a:r>
            <a:r>
              <a:rPr spc="-30" dirty="0"/>
              <a:t> </a:t>
            </a:r>
            <a:r>
              <a:rPr spc="-10" dirty="0"/>
              <a:t>Twitter)</a:t>
            </a:r>
          </a:p>
          <a:p>
            <a:pPr marL="355600" marR="5080" indent="-343535">
              <a:lnSpc>
                <a:spcPts val="4330"/>
              </a:lnSpc>
              <a:spcBef>
                <a:spcPts val="380"/>
              </a:spcBef>
              <a:buFont typeface="Wingdings"/>
              <a:buChar char=""/>
              <a:tabLst>
                <a:tab pos="355600" algn="l"/>
              </a:tabLst>
            </a:pPr>
            <a:r>
              <a:rPr dirty="0"/>
              <a:t>Hệ</a:t>
            </a:r>
            <a:r>
              <a:rPr spc="300" dirty="0"/>
              <a:t> </a:t>
            </a:r>
            <a:r>
              <a:rPr dirty="0"/>
              <a:t>thống</a:t>
            </a:r>
            <a:r>
              <a:rPr spc="305" dirty="0"/>
              <a:t> </a:t>
            </a:r>
            <a:r>
              <a:rPr dirty="0"/>
              <a:t>các</a:t>
            </a:r>
            <a:r>
              <a:rPr spc="300" dirty="0"/>
              <a:t> </a:t>
            </a:r>
            <a:r>
              <a:rPr dirty="0"/>
              <a:t>class</a:t>
            </a:r>
            <a:r>
              <a:rPr spc="335" dirty="0"/>
              <a:t> </a:t>
            </a:r>
            <a:r>
              <a:rPr dirty="0"/>
              <a:t>đáp</a:t>
            </a:r>
            <a:r>
              <a:rPr spc="300" dirty="0"/>
              <a:t> </a:t>
            </a:r>
            <a:r>
              <a:rPr spc="90" dirty="0"/>
              <a:t>ứng</a:t>
            </a:r>
            <a:r>
              <a:rPr spc="300" dirty="0"/>
              <a:t> </a:t>
            </a:r>
            <a:r>
              <a:rPr dirty="0"/>
              <a:t>hầu</a:t>
            </a:r>
            <a:r>
              <a:rPr spc="300" dirty="0"/>
              <a:t> </a:t>
            </a:r>
            <a:r>
              <a:rPr dirty="0"/>
              <a:t>hết</a:t>
            </a:r>
            <a:r>
              <a:rPr spc="325" dirty="0"/>
              <a:t> </a:t>
            </a:r>
            <a:r>
              <a:rPr dirty="0"/>
              <a:t>yêu</a:t>
            </a:r>
            <a:r>
              <a:rPr spc="305" dirty="0"/>
              <a:t> </a:t>
            </a:r>
            <a:r>
              <a:rPr dirty="0"/>
              <a:t>cầu</a:t>
            </a:r>
            <a:r>
              <a:rPr spc="275" dirty="0"/>
              <a:t> </a:t>
            </a:r>
            <a:r>
              <a:rPr spc="-10" dirty="0"/>
              <a:t>thiết </a:t>
            </a:r>
            <a:r>
              <a:rPr dirty="0"/>
              <a:t>kế</a:t>
            </a:r>
            <a:r>
              <a:rPr spc="15" dirty="0"/>
              <a:t> </a:t>
            </a:r>
            <a:r>
              <a:rPr spc="-25" dirty="0"/>
              <a:t>web</a:t>
            </a:r>
          </a:p>
          <a:p>
            <a:pPr marL="354965" indent="-342265">
              <a:spcBef>
                <a:spcPts val="1050"/>
              </a:spcBef>
              <a:buFont typeface="Wingdings"/>
              <a:buChar char=""/>
              <a:tabLst>
                <a:tab pos="354965" algn="l"/>
              </a:tabLst>
            </a:pPr>
            <a:r>
              <a:rPr spc="70" dirty="0"/>
              <a:t>Đơn</a:t>
            </a:r>
            <a:r>
              <a:rPr spc="20" dirty="0"/>
              <a:t> </a:t>
            </a:r>
            <a:r>
              <a:rPr dirty="0"/>
              <a:t>giản</a:t>
            </a:r>
            <a:r>
              <a:rPr spc="-20" dirty="0"/>
              <a:t> </a:t>
            </a:r>
            <a:r>
              <a:rPr dirty="0"/>
              <a:t>dễ</a:t>
            </a:r>
            <a:r>
              <a:rPr spc="25" dirty="0"/>
              <a:t> </a:t>
            </a:r>
            <a:r>
              <a:rPr spc="145" dirty="0"/>
              <a:t>sử</a:t>
            </a:r>
            <a:r>
              <a:rPr dirty="0"/>
              <a:t> </a:t>
            </a:r>
            <a:r>
              <a:rPr spc="-20" dirty="0"/>
              <a:t>dụng</a:t>
            </a:r>
          </a:p>
          <a:p>
            <a:pPr marL="354965" indent="-342265">
              <a:spcBef>
                <a:spcPts val="1445"/>
              </a:spcBef>
              <a:buFont typeface="Wingdings"/>
              <a:buChar char=""/>
              <a:tabLst>
                <a:tab pos="354965" algn="l"/>
              </a:tabLst>
            </a:pPr>
            <a:r>
              <a:rPr spc="105" dirty="0"/>
              <a:t>Tương</a:t>
            </a:r>
            <a:r>
              <a:rPr spc="-10" dirty="0"/>
              <a:t> </a:t>
            </a:r>
            <a:r>
              <a:rPr dirty="0"/>
              <a:t>thích</a:t>
            </a:r>
            <a:r>
              <a:rPr spc="-5" dirty="0"/>
              <a:t> </a:t>
            </a:r>
            <a:r>
              <a:rPr dirty="0"/>
              <a:t>nhiều</a:t>
            </a:r>
            <a:r>
              <a:rPr spc="15" dirty="0"/>
              <a:t> </a:t>
            </a:r>
            <a:r>
              <a:rPr dirty="0"/>
              <a:t>loại</a:t>
            </a:r>
            <a:r>
              <a:rPr spc="5" dirty="0"/>
              <a:t> </a:t>
            </a:r>
            <a:r>
              <a:rPr dirty="0"/>
              <a:t>thiết </a:t>
            </a:r>
            <a:r>
              <a:rPr spc="-25" dirty="0"/>
              <a:t>bị</a:t>
            </a:r>
          </a:p>
          <a:p>
            <a:pPr marL="354965" indent="-342265">
              <a:spcBef>
                <a:spcPts val="1440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/>
              <a:t>Phổ</a:t>
            </a:r>
            <a:r>
              <a:rPr spc="-30" dirty="0"/>
              <a:t> </a:t>
            </a:r>
            <a:r>
              <a:rPr dirty="0"/>
              <a:t>biến, rộng</a:t>
            </a:r>
            <a:r>
              <a:rPr spc="5" dirty="0"/>
              <a:t> </a:t>
            </a:r>
            <a:r>
              <a:rPr dirty="0"/>
              <a:t>rãi</a:t>
            </a:r>
            <a:r>
              <a:rPr spc="15" dirty="0"/>
              <a:t> </a:t>
            </a:r>
            <a:r>
              <a:rPr spc="-15" dirty="0"/>
              <a:t>-</a:t>
            </a:r>
            <a:r>
              <a:rPr dirty="0"/>
              <a:t>&gt;</a:t>
            </a:r>
            <a:r>
              <a:rPr spc="15" dirty="0"/>
              <a:t> </a:t>
            </a:r>
            <a:r>
              <a:rPr dirty="0"/>
              <a:t>dễ</a:t>
            </a:r>
            <a:r>
              <a:rPr spc="-35" dirty="0"/>
              <a:t> </a:t>
            </a:r>
            <a:r>
              <a:rPr spc="120" dirty="0"/>
              <a:t>được</a:t>
            </a:r>
            <a:r>
              <a:rPr spc="10" dirty="0"/>
              <a:t> </a:t>
            </a:r>
            <a:r>
              <a:rPr dirty="0"/>
              <a:t>support,</a:t>
            </a:r>
            <a:r>
              <a:rPr spc="-40" dirty="0"/>
              <a:t> </a:t>
            </a:r>
            <a:r>
              <a:rPr dirty="0"/>
              <a:t>hội</a:t>
            </a:r>
            <a:r>
              <a:rPr spc="25" dirty="0"/>
              <a:t> </a:t>
            </a:r>
            <a:r>
              <a:rPr dirty="0"/>
              <a:t>nhập</a:t>
            </a:r>
            <a:r>
              <a:rPr spc="5" dirty="0"/>
              <a:t> </a:t>
            </a:r>
            <a:r>
              <a:rPr spc="-25" dirty="0"/>
              <a:t>cao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1598" y="1171413"/>
            <a:ext cx="3190657" cy="17653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58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07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4.2.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CSS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3747" y="1079068"/>
            <a:ext cx="17310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GridSystem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416" y="1573676"/>
            <a:ext cx="7555067" cy="43969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59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5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1.2.</a:t>
            </a:r>
            <a:r>
              <a:rPr u="none" spc="-5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CÁC</a:t>
            </a:r>
            <a:r>
              <a:rPr u="none" spc="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THẺ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52290" y="304801"/>
            <a:ext cx="8053070" cy="6190615"/>
            <a:chOff x="728290" y="304800"/>
            <a:chExt cx="8053070" cy="61906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290" y="1444610"/>
              <a:ext cx="8052699" cy="50504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9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12645" y="976960"/>
            <a:ext cx="387159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Link,</a:t>
            </a:r>
            <a:r>
              <a:rPr sz="2400" b="1" kern="0" spc="-5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List,</a:t>
            </a:r>
            <a:r>
              <a:rPr sz="2400" b="1" kern="0" spc="-4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Heading</a:t>
            </a:r>
            <a:r>
              <a:rPr sz="2400" b="1" kern="0" spc="-5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&amp;</a:t>
            </a:r>
            <a:r>
              <a:rPr sz="2400" b="1" kern="0" spc="-1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Span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23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4.2.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CSS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3747" y="1015060"/>
            <a:ext cx="79248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20" dirty="0">
                <a:solidFill>
                  <a:srgbClr val="9B2C1F"/>
                </a:solidFill>
                <a:latin typeface="Arial"/>
                <a:cs typeface="Arial"/>
              </a:rPr>
              <a:t>Form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3216" y="1525024"/>
            <a:ext cx="7941240" cy="44450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60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3320" y="6595299"/>
            <a:ext cx="1357630" cy="15517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z="1000" kern="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http://www.thayphet.net</a:t>
            </a:r>
            <a:endParaRPr sz="10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83587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4.2.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CSS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3748" y="1079068"/>
            <a:ext cx="100901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Button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103" y="1676401"/>
            <a:ext cx="7675040" cy="329420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69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4.2.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CSS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4816" y="1086993"/>
            <a:ext cx="79883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400" b="1" kern="0" spc="-30" dirty="0">
                <a:solidFill>
                  <a:srgbClr val="9B2C1F"/>
                </a:solidFill>
                <a:latin typeface="Arial"/>
                <a:cs typeface="Arial"/>
              </a:rPr>
              <a:t>Table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8629" y="1674573"/>
            <a:ext cx="7409744" cy="44157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277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1017" y="1091260"/>
            <a:ext cx="826769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Icons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265" y="1573275"/>
            <a:ext cx="7765530" cy="4751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63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12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1016" y="1091260"/>
            <a:ext cx="260858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Button</a:t>
            </a:r>
            <a:r>
              <a:rPr sz="2400" b="1" kern="0" spc="-60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Dropdown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485" y="1649685"/>
            <a:ext cx="7641264" cy="46910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64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25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2801" y="1091260"/>
            <a:ext cx="54292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55" dirty="0">
                <a:solidFill>
                  <a:srgbClr val="9B2C1F"/>
                </a:solidFill>
                <a:latin typeface="Arial"/>
                <a:cs typeface="Arial"/>
              </a:rPr>
              <a:t>Tab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6039" y="1524063"/>
            <a:ext cx="7412084" cy="4833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65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40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3714" y="1091260"/>
            <a:ext cx="106172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Navbar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794" y="1570941"/>
            <a:ext cx="7305792" cy="46150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66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48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3714" y="1015060"/>
            <a:ext cx="106172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Navbar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705" y="1485773"/>
            <a:ext cx="7934250" cy="49797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67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24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5368" y="1091260"/>
            <a:ext cx="70866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Alert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1" y="1528444"/>
            <a:ext cx="7841563" cy="44516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68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25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7184" y="1091260"/>
            <a:ext cx="152209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List</a:t>
            </a:r>
            <a:r>
              <a:rPr sz="2400" b="1" kern="0" spc="-40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9B2C1F"/>
                </a:solidFill>
                <a:latin typeface="Arial"/>
                <a:cs typeface="Arial"/>
              </a:rPr>
              <a:t>group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964" y="1646984"/>
            <a:ext cx="7909222" cy="48124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69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7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sp>
          <p:nvSpPr>
            <p:cNvPr id="3" name="object 3"/>
            <p:cNvSpPr/>
            <p:nvPr/>
          </p:nvSpPr>
          <p:spPr>
            <a:xfrm>
              <a:off x="457200" y="914400"/>
              <a:ext cx="8229600" cy="1905"/>
            </a:xfrm>
            <a:custGeom>
              <a:avLst/>
              <a:gdLst/>
              <a:ahLst/>
              <a:cxnLst/>
              <a:rect l="l" t="t" r="r" b="b"/>
              <a:pathLst>
                <a:path w="8229600" h="1905">
                  <a:moveTo>
                    <a:pt x="0" y="0"/>
                  </a:moveTo>
                  <a:lnTo>
                    <a:pt x="8229600" y="1650"/>
                  </a:lnTo>
                </a:path>
              </a:pathLst>
            </a:custGeom>
            <a:ln w="38100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7675" y="6567487"/>
              <a:ext cx="8315325" cy="195580"/>
            </a:xfrm>
            <a:custGeom>
              <a:avLst/>
              <a:gdLst/>
              <a:ahLst/>
              <a:cxnLst/>
              <a:rect l="l" t="t" r="r" b="b"/>
              <a:pathLst>
                <a:path w="8315325" h="195579">
                  <a:moveTo>
                    <a:pt x="2741676" y="195262"/>
                  </a:moveTo>
                  <a:lnTo>
                    <a:pt x="2735313" y="144627"/>
                  </a:lnTo>
                  <a:lnTo>
                    <a:pt x="2717393" y="99123"/>
                  </a:lnTo>
                  <a:lnTo>
                    <a:pt x="2689580" y="60566"/>
                  </a:lnTo>
                  <a:lnTo>
                    <a:pt x="2653601" y="30772"/>
                  </a:lnTo>
                  <a:lnTo>
                    <a:pt x="2611132" y="11569"/>
                  </a:lnTo>
                  <a:lnTo>
                    <a:pt x="2563876" y="4762"/>
                  </a:lnTo>
                  <a:lnTo>
                    <a:pt x="177800" y="4762"/>
                  </a:lnTo>
                  <a:lnTo>
                    <a:pt x="130530" y="11569"/>
                  </a:lnTo>
                  <a:lnTo>
                    <a:pt x="88049" y="30772"/>
                  </a:lnTo>
                  <a:lnTo>
                    <a:pt x="52070" y="60566"/>
                  </a:lnTo>
                  <a:lnTo>
                    <a:pt x="24269" y="99123"/>
                  </a:lnTo>
                  <a:lnTo>
                    <a:pt x="6350" y="144627"/>
                  </a:lnTo>
                  <a:lnTo>
                    <a:pt x="0" y="195262"/>
                  </a:lnTo>
                  <a:lnTo>
                    <a:pt x="2741676" y="195262"/>
                  </a:lnTo>
                  <a:close/>
                </a:path>
                <a:path w="8315325" h="195579">
                  <a:moveTo>
                    <a:pt x="8315325" y="190512"/>
                  </a:moveTo>
                  <a:lnTo>
                    <a:pt x="8308962" y="139865"/>
                  </a:lnTo>
                  <a:lnTo>
                    <a:pt x="8291042" y="94361"/>
                  </a:lnTo>
                  <a:lnTo>
                    <a:pt x="8263229" y="55803"/>
                  </a:lnTo>
                  <a:lnTo>
                    <a:pt x="8227250" y="26022"/>
                  </a:lnTo>
                  <a:lnTo>
                    <a:pt x="8184782" y="6807"/>
                  </a:lnTo>
                  <a:lnTo>
                    <a:pt x="8137525" y="0"/>
                  </a:lnTo>
                  <a:lnTo>
                    <a:pt x="5749925" y="0"/>
                  </a:lnTo>
                  <a:lnTo>
                    <a:pt x="5702655" y="6807"/>
                  </a:lnTo>
                  <a:lnTo>
                    <a:pt x="5660187" y="26022"/>
                  </a:lnTo>
                  <a:lnTo>
                    <a:pt x="5624207" y="55803"/>
                  </a:lnTo>
                  <a:lnTo>
                    <a:pt x="5596394" y="94361"/>
                  </a:lnTo>
                  <a:lnTo>
                    <a:pt x="5578475" y="139865"/>
                  </a:lnTo>
                  <a:lnTo>
                    <a:pt x="5572125" y="190512"/>
                  </a:lnTo>
                  <a:lnTo>
                    <a:pt x="8315325" y="190512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1.2.</a:t>
            </a:r>
            <a:r>
              <a:rPr u="none" spc="-5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CÁC</a:t>
            </a:r>
            <a:r>
              <a:rPr u="none" spc="5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THẺ</a:t>
            </a:r>
            <a:r>
              <a:rPr u="none" spc="-20" dirty="0">
                <a:solidFill>
                  <a:srgbClr val="4E160F"/>
                </a:solidFill>
              </a:rPr>
              <a:t> </a:t>
            </a:r>
            <a:r>
              <a:rPr u="none" dirty="0">
                <a:solidFill>
                  <a:srgbClr val="4E160F"/>
                </a:solidFill>
              </a:rPr>
              <a:t>CƠ</a:t>
            </a:r>
            <a:r>
              <a:rPr u="none" spc="-40" dirty="0">
                <a:solidFill>
                  <a:srgbClr val="4E160F"/>
                </a:solidFill>
              </a:rPr>
              <a:t> </a:t>
            </a:r>
            <a:r>
              <a:rPr u="none" spc="-25" dirty="0">
                <a:solidFill>
                  <a:srgbClr val="4E160F"/>
                </a:solidFill>
              </a:rPr>
              <a:t>BẢN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21217" y="304801"/>
            <a:ext cx="8073390" cy="6181725"/>
            <a:chOff x="697217" y="304800"/>
            <a:chExt cx="8073390" cy="61817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187" y="1675136"/>
              <a:ext cx="7805968" cy="47782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1979" y="1481137"/>
              <a:ext cx="8063865" cy="5000625"/>
            </a:xfrm>
            <a:custGeom>
              <a:avLst/>
              <a:gdLst/>
              <a:ahLst/>
              <a:cxnLst/>
              <a:rect l="l" t="t" r="r" b="b"/>
              <a:pathLst>
                <a:path w="8063865" h="5000625">
                  <a:moveTo>
                    <a:pt x="0" y="5000625"/>
                  </a:moveTo>
                  <a:lnTo>
                    <a:pt x="8063865" y="5000625"/>
                  </a:lnTo>
                  <a:lnTo>
                    <a:pt x="8063865" y="0"/>
                  </a:lnTo>
                  <a:lnTo>
                    <a:pt x="0" y="0"/>
                  </a:lnTo>
                  <a:lnTo>
                    <a:pt x="0" y="5000625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12644" y="976960"/>
            <a:ext cx="29248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Img,</a:t>
            </a:r>
            <a:r>
              <a:rPr sz="2400" b="1" kern="0" spc="-17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Audio</a:t>
            </a:r>
            <a:r>
              <a:rPr sz="2400" b="1" kern="0" spc="10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4E160F"/>
                </a:solidFill>
                <a:latin typeface="Arial"/>
                <a:cs typeface="Arial"/>
              </a:rPr>
              <a:t>và</a:t>
            </a:r>
            <a:r>
              <a:rPr sz="2400" b="1" kern="0" spc="-65" dirty="0">
                <a:solidFill>
                  <a:srgbClr val="4E160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4E160F"/>
                </a:solidFill>
                <a:latin typeface="Arial"/>
                <a:cs typeface="Arial"/>
              </a:rPr>
              <a:t>Video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7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2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4816" y="1086688"/>
            <a:ext cx="8420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Panel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3272" y="1503750"/>
            <a:ext cx="6903160" cy="49292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70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52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4817" y="1086688"/>
            <a:ext cx="172529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Demo</a:t>
            </a:r>
            <a:r>
              <a:rPr sz="2400" b="1" kern="0" spc="-45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9B2C1F"/>
                </a:solidFill>
                <a:latin typeface="Arial"/>
                <a:cs typeface="Arial"/>
              </a:rPr>
              <a:t>Form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315" y="1583061"/>
            <a:ext cx="6853992" cy="47442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71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4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4817" y="1086688"/>
            <a:ext cx="366458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Demo</a:t>
            </a:r>
            <a:r>
              <a:rPr sz="2400" b="1" kern="0" spc="-60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spc="-30" dirty="0">
                <a:solidFill>
                  <a:srgbClr val="9B2C1F"/>
                </a:solidFill>
                <a:latin typeface="Arial"/>
                <a:cs typeface="Arial"/>
              </a:rPr>
              <a:t>Tab</a:t>
            </a:r>
            <a:r>
              <a:rPr sz="2400" b="1" kern="0" spc="-20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–</a:t>
            </a:r>
            <a:r>
              <a:rPr sz="2400" b="1" kern="0" spc="-60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Form</a:t>
            </a:r>
            <a:r>
              <a:rPr sz="2400" b="1" kern="0" spc="-70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-</a:t>
            </a:r>
            <a:r>
              <a:rPr sz="2400" b="1" kern="0" spc="-25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Panel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8029" y="1523707"/>
            <a:ext cx="7667813" cy="47478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72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5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035793" y="370459"/>
            <a:ext cx="11112940" cy="526246"/>
          </a:xfrm>
          <a:prstGeom prst="rect">
            <a:avLst/>
          </a:prstGeom>
        </p:spPr>
        <p:txBody>
          <a:bodyPr vert="horz" wrap="square" lIns="0" tIns="94437" rIns="0" bIns="0" rtlCol="0">
            <a:spAutoFit/>
          </a:bodyPr>
          <a:lstStyle/>
          <a:p>
            <a:pPr marL="53975">
              <a:spcBef>
                <a:spcPts val="110"/>
              </a:spcBef>
              <a:tabLst>
                <a:tab pos="8321675" algn="l"/>
              </a:tabLst>
            </a:pPr>
            <a:r>
              <a:rPr dirty="0">
                <a:solidFill>
                  <a:srgbClr val="000000"/>
                </a:solidFill>
              </a:rPr>
              <a:t>4.3.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BOOTSTRAP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VỚI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COMPONENT</a:t>
            </a:r>
            <a:r>
              <a:rPr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4817" y="1086688"/>
            <a:ext cx="194754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2400" b="1" kern="0" dirty="0">
                <a:solidFill>
                  <a:srgbClr val="9B2C1F"/>
                </a:solidFill>
                <a:latin typeface="Arial"/>
                <a:cs typeface="Arial"/>
              </a:rPr>
              <a:t>Demo</a:t>
            </a:r>
            <a:r>
              <a:rPr sz="2400" b="1" kern="0" spc="-35" dirty="0">
                <a:solidFill>
                  <a:srgbClr val="9B2C1F"/>
                </a:solidFill>
                <a:latin typeface="Arial"/>
                <a:cs typeface="Arial"/>
              </a:rPr>
              <a:t> </a:t>
            </a:r>
            <a:r>
              <a:rPr sz="2400" b="1" kern="0" spc="-10" dirty="0">
                <a:solidFill>
                  <a:srgbClr val="9B2C1F"/>
                </a:solidFill>
                <a:latin typeface="Arial"/>
                <a:cs typeface="Arial"/>
              </a:rPr>
              <a:t>Layout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85530" y="1599947"/>
            <a:ext cx="7630159" cy="4610735"/>
            <a:chOff x="961529" y="1599946"/>
            <a:chExt cx="7630159" cy="46107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529" y="1599946"/>
              <a:ext cx="7630033" cy="4610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47596" y="3216656"/>
              <a:ext cx="725170" cy="180975"/>
            </a:xfrm>
            <a:custGeom>
              <a:avLst/>
              <a:gdLst/>
              <a:ahLst/>
              <a:cxnLst/>
              <a:rect l="l" t="t" r="r" b="b"/>
              <a:pathLst>
                <a:path w="725169" h="180975">
                  <a:moveTo>
                    <a:pt x="694563" y="0"/>
                  </a:moveTo>
                  <a:lnTo>
                    <a:pt x="30099" y="0"/>
                  </a:lnTo>
                  <a:lnTo>
                    <a:pt x="18377" y="2363"/>
                  </a:lnTo>
                  <a:lnTo>
                    <a:pt x="8810" y="8810"/>
                  </a:lnTo>
                  <a:lnTo>
                    <a:pt x="2363" y="18377"/>
                  </a:lnTo>
                  <a:lnTo>
                    <a:pt x="0" y="30099"/>
                  </a:lnTo>
                  <a:lnTo>
                    <a:pt x="0" y="150622"/>
                  </a:lnTo>
                  <a:lnTo>
                    <a:pt x="2363" y="162343"/>
                  </a:lnTo>
                  <a:lnTo>
                    <a:pt x="8810" y="171910"/>
                  </a:lnTo>
                  <a:lnTo>
                    <a:pt x="18377" y="178357"/>
                  </a:lnTo>
                  <a:lnTo>
                    <a:pt x="30099" y="180721"/>
                  </a:lnTo>
                  <a:lnTo>
                    <a:pt x="694563" y="180721"/>
                  </a:lnTo>
                  <a:lnTo>
                    <a:pt x="706284" y="178357"/>
                  </a:lnTo>
                  <a:lnTo>
                    <a:pt x="715851" y="171910"/>
                  </a:lnTo>
                  <a:lnTo>
                    <a:pt x="722298" y="162343"/>
                  </a:lnTo>
                  <a:lnTo>
                    <a:pt x="724661" y="150622"/>
                  </a:lnTo>
                  <a:lnTo>
                    <a:pt x="724661" y="30099"/>
                  </a:lnTo>
                  <a:lnTo>
                    <a:pt x="722298" y="18377"/>
                  </a:lnTo>
                  <a:lnTo>
                    <a:pt x="715851" y="8810"/>
                  </a:lnTo>
                  <a:lnTo>
                    <a:pt x="706284" y="2363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73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69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675"/>
            <a:ext cx="12192000" cy="6697980"/>
            <a:chOff x="61912" y="66675"/>
            <a:chExt cx="9022080" cy="6697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87" y="69850"/>
              <a:ext cx="9013888" cy="66913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087" y="69850"/>
              <a:ext cx="9014460" cy="6691630"/>
            </a:xfrm>
            <a:custGeom>
              <a:avLst/>
              <a:gdLst/>
              <a:ahLst/>
              <a:cxnLst/>
              <a:rect l="l" t="t" r="r" b="b"/>
              <a:pathLst>
                <a:path w="9014460" h="6691630">
                  <a:moveTo>
                    <a:pt x="0" y="329819"/>
                  </a:moveTo>
                  <a:lnTo>
                    <a:pt x="3576" y="281088"/>
                  </a:lnTo>
                  <a:lnTo>
                    <a:pt x="13964" y="234576"/>
                  </a:lnTo>
                  <a:lnTo>
                    <a:pt x="30653" y="190791"/>
                  </a:lnTo>
                  <a:lnTo>
                    <a:pt x="53135" y="150245"/>
                  </a:lnTo>
                  <a:lnTo>
                    <a:pt x="80898" y="113448"/>
                  </a:lnTo>
                  <a:lnTo>
                    <a:pt x="113432" y="80911"/>
                  </a:lnTo>
                  <a:lnTo>
                    <a:pt x="150228" y="53144"/>
                  </a:lnTo>
                  <a:lnTo>
                    <a:pt x="190774" y="30660"/>
                  </a:lnTo>
                  <a:lnTo>
                    <a:pt x="234562" y="13967"/>
                  </a:lnTo>
                  <a:lnTo>
                    <a:pt x="281080" y="3576"/>
                  </a:lnTo>
                  <a:lnTo>
                    <a:pt x="329819" y="0"/>
                  </a:lnTo>
                  <a:lnTo>
                    <a:pt x="8684069" y="0"/>
                  </a:lnTo>
                  <a:lnTo>
                    <a:pt x="8732799" y="3576"/>
                  </a:lnTo>
                  <a:lnTo>
                    <a:pt x="8779312" y="13967"/>
                  </a:lnTo>
                  <a:lnTo>
                    <a:pt x="8823097" y="30660"/>
                  </a:lnTo>
                  <a:lnTo>
                    <a:pt x="8863643" y="53144"/>
                  </a:lnTo>
                  <a:lnTo>
                    <a:pt x="8900440" y="80911"/>
                  </a:lnTo>
                  <a:lnTo>
                    <a:pt x="8932977" y="113448"/>
                  </a:lnTo>
                  <a:lnTo>
                    <a:pt x="8960743" y="150245"/>
                  </a:lnTo>
                  <a:lnTo>
                    <a:pt x="8983228" y="190791"/>
                  </a:lnTo>
                  <a:lnTo>
                    <a:pt x="8999921" y="234576"/>
                  </a:lnTo>
                  <a:lnTo>
                    <a:pt x="9010311" y="281088"/>
                  </a:lnTo>
                  <a:lnTo>
                    <a:pt x="9013888" y="329819"/>
                  </a:lnTo>
                  <a:lnTo>
                    <a:pt x="9013888" y="6361493"/>
                  </a:lnTo>
                  <a:lnTo>
                    <a:pt x="9010311" y="6410232"/>
                  </a:lnTo>
                  <a:lnTo>
                    <a:pt x="8999921" y="6456750"/>
                  </a:lnTo>
                  <a:lnTo>
                    <a:pt x="8983228" y="6500538"/>
                  </a:lnTo>
                  <a:lnTo>
                    <a:pt x="8960743" y="6541084"/>
                  </a:lnTo>
                  <a:lnTo>
                    <a:pt x="8932977" y="6577880"/>
                  </a:lnTo>
                  <a:lnTo>
                    <a:pt x="8900440" y="6610414"/>
                  </a:lnTo>
                  <a:lnTo>
                    <a:pt x="8863643" y="6638178"/>
                  </a:lnTo>
                  <a:lnTo>
                    <a:pt x="8823097" y="6660659"/>
                  </a:lnTo>
                  <a:lnTo>
                    <a:pt x="8779312" y="6677349"/>
                  </a:lnTo>
                  <a:lnTo>
                    <a:pt x="8732799" y="6687737"/>
                  </a:lnTo>
                  <a:lnTo>
                    <a:pt x="8684069" y="6691313"/>
                  </a:lnTo>
                  <a:lnTo>
                    <a:pt x="329819" y="6691313"/>
                  </a:lnTo>
                  <a:lnTo>
                    <a:pt x="281080" y="6687737"/>
                  </a:lnTo>
                  <a:lnTo>
                    <a:pt x="234562" y="6677349"/>
                  </a:lnTo>
                  <a:lnTo>
                    <a:pt x="190774" y="6660659"/>
                  </a:lnTo>
                  <a:lnTo>
                    <a:pt x="150228" y="6638178"/>
                  </a:lnTo>
                  <a:lnTo>
                    <a:pt x="113432" y="6610414"/>
                  </a:lnTo>
                  <a:lnTo>
                    <a:pt x="80898" y="6577880"/>
                  </a:lnTo>
                  <a:lnTo>
                    <a:pt x="53135" y="6541084"/>
                  </a:lnTo>
                  <a:lnTo>
                    <a:pt x="30653" y="6500538"/>
                  </a:lnTo>
                  <a:lnTo>
                    <a:pt x="13964" y="6456750"/>
                  </a:lnTo>
                  <a:lnTo>
                    <a:pt x="3576" y="6410232"/>
                  </a:lnTo>
                  <a:lnTo>
                    <a:pt x="0" y="6361493"/>
                  </a:lnTo>
                  <a:lnTo>
                    <a:pt x="0" y="3298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3500" y="1397000"/>
              <a:ext cx="9020175" cy="120650"/>
            </a:xfrm>
            <a:custGeom>
              <a:avLst/>
              <a:gdLst/>
              <a:ahLst/>
              <a:cxnLst/>
              <a:rect l="l" t="t" r="r" b="b"/>
              <a:pathLst>
                <a:path w="9020175" h="120650">
                  <a:moveTo>
                    <a:pt x="9020175" y="0"/>
                  </a:moveTo>
                  <a:lnTo>
                    <a:pt x="0" y="0"/>
                  </a:lnTo>
                  <a:lnTo>
                    <a:pt x="0" y="120650"/>
                  </a:lnTo>
                  <a:lnTo>
                    <a:pt x="9020175" y="120650"/>
                  </a:lnTo>
                  <a:lnTo>
                    <a:pt x="9020175" y="0"/>
                  </a:lnTo>
                  <a:close/>
                </a:path>
              </a:pathLst>
            </a:custGeom>
            <a:solidFill>
              <a:srgbClr val="E6B0AB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3500" y="2976626"/>
              <a:ext cx="9020175" cy="111125"/>
            </a:xfrm>
            <a:custGeom>
              <a:avLst/>
              <a:gdLst/>
              <a:ahLst/>
              <a:cxnLst/>
              <a:rect l="l" t="t" r="r" b="b"/>
              <a:pathLst>
                <a:path w="9020175" h="111125">
                  <a:moveTo>
                    <a:pt x="9020175" y="0"/>
                  </a:moveTo>
                  <a:lnTo>
                    <a:pt x="0" y="0"/>
                  </a:lnTo>
                  <a:lnTo>
                    <a:pt x="0" y="111125"/>
                  </a:lnTo>
                  <a:lnTo>
                    <a:pt x="9020175" y="111125"/>
                  </a:lnTo>
                  <a:lnTo>
                    <a:pt x="9020175" y="0"/>
                  </a:lnTo>
                  <a:close/>
                </a:path>
              </a:pathLst>
            </a:custGeom>
            <a:solidFill>
              <a:srgbClr val="918485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6050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7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7501" y="1517651"/>
            <a:ext cx="9020175" cy="2323713"/>
          </a:xfrm>
          <a:prstGeom prst="rect">
            <a:avLst/>
          </a:prstGeom>
          <a:solidFill>
            <a:srgbClr val="D24717"/>
          </a:solidFill>
        </p:spPr>
        <p:txBody>
          <a:bodyPr vert="horz" wrap="square" lIns="0" tIns="289560" rIns="0" bIns="0" rtlCol="0">
            <a:spAutoFit/>
          </a:bodyPr>
          <a:lstStyle/>
          <a:p>
            <a:pPr marL="1270" algn="ctr">
              <a:spcBef>
                <a:spcPts val="2280"/>
              </a:spcBef>
            </a:pPr>
            <a:r>
              <a:rPr lang="en-US" sz="6600" u="none">
                <a:solidFill>
                  <a:srgbClr val="FFFFFF"/>
                </a:solidFill>
              </a:rPr>
              <a:t>THẢO LUẬN </a:t>
            </a:r>
            <a:br>
              <a:rPr lang="en-US" sz="6600" u="none">
                <a:solidFill>
                  <a:srgbClr val="FFFFFF"/>
                </a:solidFill>
              </a:rPr>
            </a:br>
            <a:r>
              <a:rPr lang="en-US" sz="6600" u="none">
                <a:solidFill>
                  <a:srgbClr val="FFFFFF"/>
                </a:solidFill>
              </a:rPr>
              <a:t>VÀ THỰC HÀNH</a:t>
            </a:r>
            <a:endParaRPr sz="6600"/>
          </a:p>
        </p:txBody>
      </p:sp>
      <p:sp>
        <p:nvSpPr>
          <p:cNvPr id="9" name="object 9"/>
          <p:cNvSpPr/>
          <p:nvPr/>
        </p:nvSpPr>
        <p:spPr>
          <a:xfrm>
            <a:off x="1971676" y="6567487"/>
            <a:ext cx="8315325" cy="195580"/>
          </a:xfrm>
          <a:custGeom>
            <a:avLst/>
            <a:gdLst/>
            <a:ahLst/>
            <a:cxnLst/>
            <a:rect l="l" t="t" r="r" b="b"/>
            <a:pathLst>
              <a:path w="8315325" h="195579">
                <a:moveTo>
                  <a:pt x="2741676" y="195262"/>
                </a:moveTo>
                <a:lnTo>
                  <a:pt x="2735313" y="144627"/>
                </a:lnTo>
                <a:lnTo>
                  <a:pt x="2717393" y="99123"/>
                </a:lnTo>
                <a:lnTo>
                  <a:pt x="2689580" y="60566"/>
                </a:lnTo>
                <a:lnTo>
                  <a:pt x="2653601" y="30772"/>
                </a:lnTo>
                <a:lnTo>
                  <a:pt x="2611132" y="11569"/>
                </a:lnTo>
                <a:lnTo>
                  <a:pt x="2563876" y="4762"/>
                </a:lnTo>
                <a:lnTo>
                  <a:pt x="177800" y="4762"/>
                </a:lnTo>
                <a:lnTo>
                  <a:pt x="130530" y="11569"/>
                </a:lnTo>
                <a:lnTo>
                  <a:pt x="88049" y="30772"/>
                </a:lnTo>
                <a:lnTo>
                  <a:pt x="52070" y="60566"/>
                </a:lnTo>
                <a:lnTo>
                  <a:pt x="24269" y="99123"/>
                </a:lnTo>
                <a:lnTo>
                  <a:pt x="6350" y="144627"/>
                </a:lnTo>
                <a:lnTo>
                  <a:pt x="0" y="195262"/>
                </a:lnTo>
                <a:lnTo>
                  <a:pt x="2741676" y="195262"/>
                </a:lnTo>
                <a:close/>
              </a:path>
              <a:path w="8315325" h="195579">
                <a:moveTo>
                  <a:pt x="8315325" y="190512"/>
                </a:moveTo>
                <a:lnTo>
                  <a:pt x="8308962" y="139865"/>
                </a:lnTo>
                <a:lnTo>
                  <a:pt x="8291042" y="94361"/>
                </a:lnTo>
                <a:lnTo>
                  <a:pt x="8263229" y="55803"/>
                </a:lnTo>
                <a:lnTo>
                  <a:pt x="8227250" y="26022"/>
                </a:lnTo>
                <a:lnTo>
                  <a:pt x="8184782" y="6807"/>
                </a:lnTo>
                <a:lnTo>
                  <a:pt x="8137525" y="0"/>
                </a:lnTo>
                <a:lnTo>
                  <a:pt x="5749925" y="0"/>
                </a:lnTo>
                <a:lnTo>
                  <a:pt x="5702655" y="6807"/>
                </a:lnTo>
                <a:lnTo>
                  <a:pt x="5660187" y="26022"/>
                </a:lnTo>
                <a:lnTo>
                  <a:pt x="5624207" y="55803"/>
                </a:lnTo>
                <a:lnTo>
                  <a:pt x="5596394" y="94361"/>
                </a:lnTo>
                <a:lnTo>
                  <a:pt x="5578475" y="139865"/>
                </a:lnTo>
                <a:lnTo>
                  <a:pt x="5572125" y="190512"/>
                </a:lnTo>
                <a:lnTo>
                  <a:pt x="8315325" y="190512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74</a:t>
            </a:fld>
            <a:endParaRPr spc="-25" dirty="0">
              <a:solidFill>
                <a:prstClr val="white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3320" y="6595299"/>
            <a:ext cx="1357630" cy="15517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endParaRPr sz="10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2971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1.3.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71726" y="304800"/>
            <a:ext cx="7915275" cy="6211570"/>
            <a:chOff x="847725" y="304800"/>
            <a:chExt cx="7915275" cy="6211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27" y="1470743"/>
              <a:ext cx="7611104" cy="49783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2487" y="1442986"/>
              <a:ext cx="7839075" cy="5068570"/>
            </a:xfrm>
            <a:custGeom>
              <a:avLst/>
              <a:gdLst/>
              <a:ahLst/>
              <a:cxnLst/>
              <a:rect l="l" t="t" r="r" b="b"/>
              <a:pathLst>
                <a:path w="7839075" h="5068570">
                  <a:moveTo>
                    <a:pt x="0" y="5068316"/>
                  </a:moveTo>
                  <a:lnTo>
                    <a:pt x="7839075" y="5068316"/>
                  </a:lnTo>
                  <a:lnTo>
                    <a:pt x="7839075" y="0"/>
                  </a:lnTo>
                  <a:lnTo>
                    <a:pt x="0" y="0"/>
                  </a:lnTo>
                  <a:lnTo>
                    <a:pt x="0" y="5068316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304800"/>
              <a:ext cx="2286000" cy="5334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8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96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326" y="66675"/>
            <a:ext cx="9020175" cy="6699250"/>
            <a:chOff x="60325" y="66675"/>
            <a:chExt cx="9020175" cy="6699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011" y="1535430"/>
              <a:ext cx="7760969" cy="48234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0808" y="1519237"/>
              <a:ext cx="7896225" cy="4924425"/>
            </a:xfrm>
            <a:custGeom>
              <a:avLst/>
              <a:gdLst/>
              <a:ahLst/>
              <a:cxnLst/>
              <a:rect l="l" t="t" r="r" b="b"/>
              <a:pathLst>
                <a:path w="7896225" h="4924425">
                  <a:moveTo>
                    <a:pt x="0" y="4924425"/>
                  </a:moveTo>
                  <a:lnTo>
                    <a:pt x="7896225" y="4924425"/>
                  </a:lnTo>
                  <a:lnTo>
                    <a:pt x="7896225" y="0"/>
                  </a:lnTo>
                  <a:lnTo>
                    <a:pt x="0" y="0"/>
                  </a:lnTo>
                  <a:lnTo>
                    <a:pt x="0" y="4924425"/>
                  </a:lnTo>
                  <a:close/>
                </a:path>
              </a:pathLst>
            </a:custGeom>
            <a:ln w="9525">
              <a:solidFill>
                <a:srgbClr val="D24717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5793" y="370459"/>
            <a:ext cx="111129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265">
              <a:spcBef>
                <a:spcPts val="105"/>
              </a:spcBef>
            </a:pPr>
            <a:r>
              <a:rPr u="none" dirty="0">
                <a:solidFill>
                  <a:srgbClr val="4E160F"/>
                </a:solidFill>
              </a:rPr>
              <a:t>1.3.</a:t>
            </a:r>
            <a:r>
              <a:rPr u="none" spc="-70" dirty="0">
                <a:solidFill>
                  <a:srgbClr val="4E160F"/>
                </a:solidFill>
              </a:rPr>
              <a:t> </a:t>
            </a:r>
            <a:r>
              <a:rPr u="none" spc="-20" dirty="0">
                <a:solidFill>
                  <a:srgbClr val="4E160F"/>
                </a:solidFill>
              </a:rPr>
              <a:t>FORM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304800"/>
            <a:ext cx="2286000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fld id="{81D60167-4931-47E6-BA6A-407CBD079E47}" type="slidenum">
              <a:rPr spc="-25" dirty="0">
                <a:solidFill>
                  <a:prstClr val="white"/>
                </a:solidFill>
              </a:rPr>
              <a:pPr marL="38100">
                <a:lnSpc>
                  <a:spcPts val="1664"/>
                </a:lnSpc>
              </a:pPr>
              <a:t>9</a:t>
            </a:fld>
            <a:endParaRPr spc="-2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93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Widescreen</PresentationFormat>
  <Paragraphs>250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Franklin Gothic Medium</vt:lpstr>
      <vt:lpstr>Microsoft Sans Serif</vt:lpstr>
      <vt:lpstr>Wingdings</vt:lpstr>
      <vt:lpstr>Office Theme</vt:lpstr>
      <vt:lpstr>1_Office Theme</vt:lpstr>
      <vt:lpstr>LẬP TRÌNH WEBSITE (ASP.NET MVC)</vt:lpstr>
      <vt:lpstr>PowerPoint Presentation</vt:lpstr>
      <vt:lpstr>1. HTML 5 </vt:lpstr>
      <vt:lpstr>1.1. CẤU TRÚC TRANG HTML5</vt:lpstr>
      <vt:lpstr>1.2. CÁC THẺ CƠ BẢN</vt:lpstr>
      <vt:lpstr>1.2. CÁC THẺ CƠ BẢN</vt:lpstr>
      <vt:lpstr>1.2. CÁC THẺ CƠ BẢN</vt:lpstr>
      <vt:lpstr>1.3. FORM</vt:lpstr>
      <vt:lpstr>1.3. FORM</vt:lpstr>
      <vt:lpstr>1.3. FORM</vt:lpstr>
      <vt:lpstr>1.3. FORM</vt:lpstr>
      <vt:lpstr>1.4. BẢNG - TABLE</vt:lpstr>
      <vt:lpstr>1.4. BẢNG - TABLE</vt:lpstr>
      <vt:lpstr>1.4. BẢNG - TABLE</vt:lpstr>
      <vt:lpstr>1.5. TỔ CHỨC BỐ CỤC</vt:lpstr>
      <vt:lpstr>1.5. TỔ CHỨC BỐ CỤC</vt:lpstr>
      <vt:lpstr>1.5. TỔ CHỨC BỐ CỤC</vt:lpstr>
      <vt:lpstr>1.5. TỔ CHỨC BỐ CỤC</vt:lpstr>
      <vt:lpstr>2. CSS 3 </vt:lpstr>
      <vt:lpstr>2.1. GIỚI THIỆU CSS3</vt:lpstr>
      <vt:lpstr>2.2. CSS CƠ BẢN</vt:lpstr>
      <vt:lpstr>2.2. CSS CƠ BẢN</vt:lpstr>
      <vt:lpstr>PowerPoint Presentation</vt:lpstr>
      <vt:lpstr>2.2. CSS CƠ BẢN</vt:lpstr>
      <vt:lpstr>2.2. CSS CƠ BẢN</vt:lpstr>
      <vt:lpstr>2.2. CSS CƠ BẢN</vt:lpstr>
      <vt:lpstr>2.2. CSS CƠ BẢN</vt:lpstr>
      <vt:lpstr>2.2. CSS CƠ BẢN</vt:lpstr>
      <vt:lpstr>2.3. LUẬT NẠP CHỒNG</vt:lpstr>
      <vt:lpstr>2.3. LUẬT NẠP CHỒNG</vt:lpstr>
      <vt:lpstr>2.3. LUẬT NẠP CHỒNG</vt:lpstr>
      <vt:lpstr>2.3. LUẬT NẠP CHỒNG</vt:lpstr>
      <vt:lpstr>2.3. LUẬT NẠP CHỒNG</vt:lpstr>
      <vt:lpstr>2.4. THUỘC TÍNH CSS</vt:lpstr>
      <vt:lpstr>2.4. THUỘC TÍNH CSS</vt:lpstr>
      <vt:lpstr>2.4. THUỘC TÍNH CSS</vt:lpstr>
      <vt:lpstr>2.4. THUỘC TÍNH CSS</vt:lpstr>
      <vt:lpstr>2.4. THUỘC TÍNH CSS</vt:lpstr>
      <vt:lpstr>2.4. THUỘC TÍNH CSS</vt:lpstr>
      <vt:lpstr>2.4. THUỘC TÍNH CSS</vt:lpstr>
      <vt:lpstr>2.4. THUỘC TÍNH CSS</vt:lpstr>
      <vt:lpstr>2.4. THUỘC TÍNH CSS</vt:lpstr>
      <vt:lpstr>3. JQUERY</vt:lpstr>
      <vt:lpstr>3.1. JQUERY LÀ GÌ?</vt:lpstr>
      <vt:lpstr>3.1. JQUERY LÀ GÌ?</vt:lpstr>
      <vt:lpstr>3.2. THAO TÁC CƠ BẢN</vt:lpstr>
      <vt:lpstr>3.2. THAO TÁC CƠ BẢN</vt:lpstr>
      <vt:lpstr>3.2. THAO TÁC CƠ BẢN</vt:lpstr>
      <vt:lpstr>3.2. THAO TÁC CƠ BẢN</vt:lpstr>
      <vt:lpstr>3.2. THAO TÁC CƠ BẢN</vt:lpstr>
      <vt:lpstr>3.3. ĐỌC/ GHI THUỘC TÍNH, CSS VÀ NỘI DUNG</vt:lpstr>
      <vt:lpstr>3.3. SELECTOR &amp; FILTER</vt:lpstr>
      <vt:lpstr>3.3. SELECTOR &amp; FILTER</vt:lpstr>
      <vt:lpstr>3.3. SELECTOR &amp; FILTER</vt:lpstr>
      <vt:lpstr>3.4. SỰ KIỆN - EVENT</vt:lpstr>
      <vt:lpstr>3.5. HIỆU ỨNG</vt:lpstr>
      <vt:lpstr>4. BOOTSTAP </vt:lpstr>
      <vt:lpstr>4.1. GIỚI THIỆU BOOTSTAP </vt:lpstr>
      <vt:lpstr>4.2. BOOTSTRAP VỚI CSS </vt:lpstr>
      <vt:lpstr>4.2. BOOTSTRAP VỚI CSS </vt:lpstr>
      <vt:lpstr>4.2. BOOTSTRAP VỚI CSS </vt:lpstr>
      <vt:lpstr>4.2. BOOTSTRAP VỚI CSS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4.3. BOOTSTRAP VỚI COMPONENT </vt:lpstr>
      <vt:lpstr>THẢO LUẬN  VÀ THỰC HÀNH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WEBSITE (ASP.NET MVC 5)</dc:title>
  <dc:creator>Microsoft account</dc:creator>
  <cp:lastModifiedBy>Microsoft account</cp:lastModifiedBy>
  <cp:revision>3</cp:revision>
  <dcterms:created xsi:type="dcterms:W3CDTF">2025-08-18T01:27:04Z</dcterms:created>
  <dcterms:modified xsi:type="dcterms:W3CDTF">2025-09-08T01:01:39Z</dcterms:modified>
</cp:coreProperties>
</file>